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 id="2147484043" r:id="rId3"/>
  </p:sldMasterIdLst>
  <p:notesMasterIdLst>
    <p:notesMasterId r:id="rId15"/>
  </p:notesMasterIdLst>
  <p:sldIdLst>
    <p:sldId id="525" r:id="rId4"/>
    <p:sldId id="639" r:id="rId5"/>
    <p:sldId id="621" r:id="rId6"/>
    <p:sldId id="638" r:id="rId7"/>
    <p:sldId id="640" r:id="rId8"/>
    <p:sldId id="646" r:id="rId9"/>
    <p:sldId id="647" r:id="rId10"/>
    <p:sldId id="648" r:id="rId11"/>
    <p:sldId id="649" r:id="rId12"/>
    <p:sldId id="650" r:id="rId13"/>
    <p:sldId id="291" r:id="rId14"/>
  </p:sldIdLst>
  <p:sldSz cx="9144000" cy="5143500" type="screen16x9"/>
  <p:notesSz cx="6858000" cy="9144000"/>
  <p:custDataLst>
    <p:tags r:id="rId1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guide id="3" orient="horz" pos="513">
          <p15:clr>
            <a:srgbClr val="A4A3A4"/>
          </p15:clr>
        </p15:guide>
        <p15:guide id="4" orient="horz" pos="2900">
          <p15:clr>
            <a:srgbClr val="A4A3A4"/>
          </p15:clr>
        </p15:guide>
        <p15:guide id="5" orient="horz" pos="636">
          <p15:clr>
            <a:srgbClr val="A4A3A4"/>
          </p15:clr>
        </p15:guide>
        <p15:guide id="6" orient="horz" pos="1814">
          <p15:clr>
            <a:srgbClr val="A4A3A4"/>
          </p15:clr>
        </p15:guide>
        <p15:guide id="7" orient="horz" pos="774">
          <p15:clr>
            <a:srgbClr val="A4A3A4"/>
          </p15:clr>
        </p15:guide>
        <p15:guide id="8" pos="5419">
          <p15:clr>
            <a:srgbClr val="A4A3A4"/>
          </p15:clr>
        </p15:guide>
        <p15:guide id="9" pos="2887">
          <p15:clr>
            <a:srgbClr val="A4A3A4"/>
          </p15:clr>
        </p15:guide>
        <p15:guide id="10" pos="3271">
          <p15:clr>
            <a:srgbClr val="A4A3A4"/>
          </p15:clr>
        </p15:guide>
        <p15:guide id="11" orient="horz" pos="1459">
          <p15:clr>
            <a:srgbClr val="A4A3A4"/>
          </p15:clr>
        </p15:guide>
        <p15:guide id="12" orient="horz" pos="1741">
          <p15:clr>
            <a:srgbClr val="A4A3A4"/>
          </p15:clr>
        </p15:guide>
        <p15:guide id="13" orient="horz" pos="1272">
          <p15:clr>
            <a:srgbClr val="A4A3A4"/>
          </p15:clr>
        </p15:guide>
        <p15:guide id="14" orient="horz" pos="9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A4D7"/>
    <a:srgbClr val="006086"/>
    <a:srgbClr val="EEEEEE"/>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93" autoAdjust="0"/>
    <p:restoredTop sz="92224" autoAdjust="0"/>
  </p:normalViewPr>
  <p:slideViewPr>
    <p:cSldViewPr snapToGrid="0" showGuides="1">
      <p:cViewPr varScale="1">
        <p:scale>
          <a:sx n="140" d="100"/>
          <a:sy n="140" d="100"/>
        </p:scale>
        <p:origin x="1104" y="120"/>
      </p:cViewPr>
      <p:guideLst>
        <p:guide orient="horz" pos="1620"/>
        <p:guide pos="336"/>
        <p:guide orient="horz" pos="513"/>
        <p:guide orient="horz" pos="2900"/>
        <p:guide orient="horz" pos="636"/>
        <p:guide orient="horz" pos="1814"/>
        <p:guide orient="horz" pos="774"/>
        <p:guide pos="5419"/>
        <p:guide pos="2887"/>
        <p:guide pos="3271"/>
        <p:guide orient="horz" pos="1459"/>
        <p:guide orient="horz" pos="1741"/>
        <p:guide orient="horz" pos="1272"/>
        <p:guide orient="horz" pos="975"/>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4/21/2018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a:t>
            </a:fld>
            <a:endParaRPr lang="en-US" dirty="0"/>
          </a:p>
        </p:txBody>
      </p:sp>
    </p:spTree>
    <p:extLst>
      <p:ext uri="{BB962C8B-B14F-4D97-AF65-F5344CB8AC3E}">
        <p14:creationId xmlns:p14="http://schemas.microsoft.com/office/powerpoint/2010/main" val="414741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45273" y="4343400"/>
            <a:ext cx="6031727" cy="4114800"/>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Firstly,  Why is Security Hot? We have been hearing news of security breaches and attacks happening to both small and large organizations, including government agencies. It is almost a regular occurrence. The need for </a:t>
            </a:r>
            <a:r>
              <a:rPr lang="en-US" sz="1200" kern="1200" dirty="0" err="1" smtClean="0">
                <a:solidFill>
                  <a:schemeClr val="tx1"/>
                </a:solidFill>
                <a:effectLst/>
                <a:latin typeface="+mn-lt"/>
                <a:ea typeface="+mn-ea"/>
                <a:cs typeface="+mn-cs"/>
              </a:rPr>
              <a:t>infosec</a:t>
            </a:r>
            <a:r>
              <a:rPr lang="en-US" sz="1200" kern="1200" dirty="0" smtClean="0">
                <a:solidFill>
                  <a:schemeClr val="tx1"/>
                </a:solidFill>
                <a:effectLst/>
                <a:latin typeface="+mn-lt"/>
                <a:ea typeface="+mn-ea"/>
                <a:cs typeface="+mn-cs"/>
              </a:rPr>
              <a:t> and network security skills, and the resulting opportunities are tremendous. You can read in the slide; the </a:t>
            </a:r>
            <a:r>
              <a:rPr lang="en-US" sz="1200" kern="1200" dirty="0" err="1" smtClean="0">
                <a:solidFill>
                  <a:schemeClr val="tx1"/>
                </a:solidFill>
                <a:effectLst/>
                <a:latin typeface="+mn-lt"/>
                <a:ea typeface="+mn-ea"/>
                <a:cs typeface="+mn-cs"/>
              </a:rPr>
              <a:t>hugh</a:t>
            </a:r>
            <a:r>
              <a:rPr lang="en-US" sz="1200" kern="1200" dirty="0" smtClean="0">
                <a:solidFill>
                  <a:schemeClr val="tx1"/>
                </a:solidFill>
                <a:effectLst/>
                <a:latin typeface="+mn-lt"/>
                <a:ea typeface="+mn-ea"/>
                <a:cs typeface="+mn-cs"/>
              </a:rPr>
              <a:t> demand and job opportunities for security professionals in the market .</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85556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traditional course offerings, the academy provides</a:t>
            </a:r>
            <a:r>
              <a:rPr lang="en-US" baseline="0" dirty="0" smtClean="0"/>
              <a:t> Collaborate for Impact events, tools, and opportunities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Collaborate for Impact </a:t>
            </a:r>
            <a:r>
              <a:rPr lang="en-US" baseline="0" dirty="0" smtClean="0"/>
              <a:t>are check-point experiences within the Foundational and Career-Ready offerings, but also independent events and offerings that serve to synthesize all skills learned to date in a problem-solving context.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2391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572F0-5E65-4486-8C1B-9F3A5C81C40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316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6</a:t>
            </a:fld>
            <a:endParaRPr lang="en-US" dirty="0"/>
          </a:p>
        </p:txBody>
      </p:sp>
    </p:spTree>
    <p:extLst>
      <p:ext uri="{BB962C8B-B14F-4D97-AF65-F5344CB8AC3E}">
        <p14:creationId xmlns:p14="http://schemas.microsoft.com/office/powerpoint/2010/main" val="69772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7</a:t>
            </a:fld>
            <a:endParaRPr lang="en-US" dirty="0"/>
          </a:p>
        </p:txBody>
      </p:sp>
    </p:spTree>
    <p:extLst>
      <p:ext uri="{BB962C8B-B14F-4D97-AF65-F5344CB8AC3E}">
        <p14:creationId xmlns:p14="http://schemas.microsoft.com/office/powerpoint/2010/main" val="70387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8</a:t>
            </a:fld>
            <a:endParaRPr lang="en-US" dirty="0"/>
          </a:p>
        </p:txBody>
      </p:sp>
    </p:spTree>
    <p:extLst>
      <p:ext uri="{BB962C8B-B14F-4D97-AF65-F5344CB8AC3E}">
        <p14:creationId xmlns:p14="http://schemas.microsoft.com/office/powerpoint/2010/main" val="1319724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9</a:t>
            </a:fld>
            <a:endParaRPr lang="en-US" dirty="0"/>
          </a:p>
        </p:txBody>
      </p:sp>
    </p:spTree>
    <p:extLst>
      <p:ext uri="{BB962C8B-B14F-4D97-AF65-F5344CB8AC3E}">
        <p14:creationId xmlns:p14="http://schemas.microsoft.com/office/powerpoint/2010/main" val="660428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Use for vocational and 2- and 4-year college audiences</a:t>
            </a:r>
          </a:p>
          <a:p>
            <a:endParaRPr lang="en-US" baseline="0" dirty="0" smtClean="0"/>
          </a:p>
          <a:p>
            <a:r>
              <a:rPr lang="en-US" baseline="0" dirty="0" smtClean="0"/>
              <a:t>As IT and OT continue to merge, IoT jobs require deeper networking skills in addition to the foundation for Big Data and Analytics. We are confident that students who complete this technician level progression will already be in high demand, and will also be prepared to specialize in new high-demand IoT jobs such as industrial networking.</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10</a:t>
            </a:fld>
            <a:endParaRPr lang="en-US" dirty="0"/>
          </a:p>
        </p:txBody>
      </p:sp>
    </p:spTree>
    <p:extLst>
      <p:ext uri="{BB962C8B-B14F-4D97-AF65-F5344CB8AC3E}">
        <p14:creationId xmlns:p14="http://schemas.microsoft.com/office/powerpoint/2010/main" val="1504994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86" y="-1190"/>
            <a:ext cx="9144000" cy="5143500"/>
          </a:xfrm>
          <a:prstGeom prst="rect">
            <a:avLst/>
          </a:prstGeom>
        </p:spPr>
      </p:pic>
    </p:spTree>
    <p:extLst>
      <p:ext uri="{BB962C8B-B14F-4D97-AF65-F5344CB8AC3E}">
        <p14:creationId xmlns:p14="http://schemas.microsoft.com/office/powerpoint/2010/main" val="1048624140"/>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6889513"/>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3674462375"/>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7840991"/>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947814605"/>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38C6F4">
                    <a:lumMod val="50000"/>
                  </a:srgbClr>
                </a:solidFill>
                <a:latin typeface="Arial"/>
                <a:cs typeface="CiscoSans Thin"/>
              </a:rPr>
              <a:pPr algn="r" defTabSz="610744" fontAlgn="auto">
                <a:spcBef>
                  <a:spcPts val="0"/>
                </a:spcBef>
                <a:spcAft>
                  <a:spcPts val="0"/>
                </a:spcAft>
                <a:defRPr/>
              </a:pPr>
              <a:t>‹#›</a:t>
            </a:fld>
            <a:endParaRPr lang="en-US" sz="600" dirty="0">
              <a:solidFill>
                <a:srgbClr val="38C6F4">
                  <a:lumMod val="50000"/>
                </a:srgbClr>
              </a:solidFill>
              <a:latin typeface="Arial"/>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smtClean="0">
                <a:solidFill>
                  <a:srgbClr val="38C6F4">
                    <a:lumMod val="50000"/>
                  </a:srgbClr>
                </a:solidFill>
                <a:latin typeface="Arial"/>
                <a:cs typeface="CiscoSans Thin"/>
              </a:rPr>
              <a:t>© 2017 Cisco </a:t>
            </a:r>
            <a:r>
              <a:rPr lang="en-US" sz="600" dirty="0">
                <a:solidFill>
                  <a:srgbClr val="38C6F4">
                    <a:lumMod val="50000"/>
                  </a:srgbClr>
                </a:solidFill>
                <a:latin typeface="Arial"/>
                <a:cs typeface="CiscoSans Thin"/>
              </a:rPr>
              <a:t>and/or its affiliates. All rights reserved</a:t>
            </a:r>
            <a:r>
              <a:rPr lang="en-US" sz="600" dirty="0" smtClean="0">
                <a:solidFill>
                  <a:srgbClr val="38C6F4">
                    <a:lumMod val="50000"/>
                  </a:srgbClr>
                </a:solidFill>
                <a:latin typeface="Arial"/>
                <a:cs typeface="CiscoSans Thin"/>
              </a:rPr>
              <a:t>. Cisco </a:t>
            </a:r>
            <a:r>
              <a:rPr lang="en-US" sz="600" dirty="0">
                <a:solidFill>
                  <a:srgbClr val="38C6F4">
                    <a:lumMod val="50000"/>
                  </a:srgbClr>
                </a:solidFill>
                <a:latin typeface="Arial"/>
                <a:cs typeface="CiscoSans Thin"/>
              </a:rPr>
              <a:t>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629444511"/>
      </p:ext>
    </p:extLst>
  </p:cSld>
  <p:clrMapOvr>
    <a:masterClrMapping/>
  </p:clrMapOvr>
  <p:transition spd="slow">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98030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50726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3837215983"/>
      </p:ext>
    </p:extLst>
  </p:cSld>
  <p:clrMapOvr>
    <a:masterClrMapping/>
  </p:clrMapOvr>
  <p:transition spd="slow">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accent1"/>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682450995"/>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a:gsLst>
            <a:gs pos="0">
              <a:schemeClr val="bg2"/>
            </a:gs>
            <a:gs pos="100000">
              <a:schemeClr val="accent1"/>
            </a:gs>
          </a:gsLst>
          <a:lin ang="5400000" scaled="0"/>
        </a:gradFill>
        <a:effectLst/>
      </p:bgPr>
    </p:bg>
    <p:spTree>
      <p:nvGrpSpPr>
        <p:cNvPr id="1" name=""/>
        <p:cNvGrpSpPr/>
        <p:nvPr/>
      </p:nvGrpSpPr>
      <p:grpSpPr>
        <a:xfrm>
          <a:off x="0" y="0"/>
          <a:ext cx="0" cy="0"/>
          <a:chOff x="0" y="0"/>
          <a:chExt cx="0" cy="0"/>
        </a:xfrm>
      </p:grpSpPr>
      <p:pic>
        <p:nvPicPr>
          <p:cNvPr id="7" name="Picture 5"/>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5450" y="323850"/>
            <a:ext cx="9413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ubtitle 2"/>
          <p:cNvSpPr>
            <a:spLocks noGrp="1"/>
          </p:cNvSpPr>
          <p:nvPr>
            <p:ph type="subTitle" idx="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US"/>
              <a:t>Click to edit Master title style</a:t>
            </a:r>
            <a:endParaRPr lang="en-US" dirty="0"/>
          </a:p>
        </p:txBody>
      </p:sp>
      <p:pic>
        <p:nvPicPr>
          <p:cNvPr id="8"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23941" b="23664"/>
          <a:stretch/>
        </p:blipFill>
        <p:spPr bwMode="auto">
          <a:xfrm>
            <a:off x="1457324" y="400352"/>
            <a:ext cx="3119179" cy="520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5777319"/>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tx1"/>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US"/>
              <a:t>Click to edit Master subtitle style</a:t>
            </a:r>
            <a:endParaRPr lang="en-US" dirty="0"/>
          </a:p>
        </p:txBody>
      </p:sp>
      <p:sp>
        <p:nvSpPr>
          <p:cNvPr id="2" name="Title 1"/>
          <p:cNvSpPr>
            <a:spLocks noGrp="1"/>
          </p:cNvSpPr>
          <p:nvPr>
            <p:ph type="ctrTitle"/>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51447353"/>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4"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alpha val="60000"/>
                  </a:schemeClr>
                </a:solidFill>
                <a:latin typeface="+mn-lt"/>
                <a:ea typeface="+mn-ea"/>
                <a:cs typeface="CiscoSans Thin"/>
              </a:rPr>
              <a:t>© 2016</a:t>
            </a:r>
            <a:r>
              <a:rPr lang="en-US" sz="600" baseline="0" dirty="0">
                <a:solidFill>
                  <a:schemeClr val="bg1">
                    <a:alpha val="60000"/>
                  </a:schemeClr>
                </a:solidFill>
                <a:latin typeface="+mn-lt"/>
                <a:ea typeface="+mn-ea"/>
                <a:cs typeface="CiscoSans Thin"/>
              </a:rPr>
              <a:t> </a:t>
            </a:r>
            <a:r>
              <a:rPr lang="en-US" sz="600" dirty="0">
                <a:solidFill>
                  <a:schemeClr val="bg1">
                    <a:alpha val="60000"/>
                  </a:schemeClr>
                </a:solidFill>
                <a:latin typeface="+mn-lt"/>
                <a:ea typeface="+mn-ea"/>
                <a:cs typeface="CiscoSans Thin"/>
              </a:rPr>
              <a:t> Cisco and/or its affiliates. All rights reserved.   Cisco Confidential</a:t>
            </a: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a:t>Click to edit Master title style</a:t>
            </a:r>
            <a:endParaRPr lang="en-US" dirty="0"/>
          </a:p>
        </p:txBody>
      </p:sp>
      <p:pic>
        <p:nvPicPr>
          <p:cNvPr id="10" name="Picture 2"/>
          <p:cNvPicPr>
            <a:picLocks noChangeAspect="1" noChangeArrowheads="1"/>
          </p:cNvPicPr>
          <p:nvPr userDrawn="1"/>
        </p:nvPicPr>
        <p:blipFill>
          <a:blip r:embed="rId2" cstate="screen">
            <a:alphaModFix amt="60000"/>
            <a:biLevel thresh="25000"/>
            <a:extLst>
              <a:ext uri="{28A0092B-C50C-407E-A947-70E740481C1C}">
                <a14:useLocalDpi xmlns:a14="http://schemas.microsoft.com/office/drawing/2010/main"/>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1678290"/>
      </p:ext>
    </p:extLst>
  </p:cSld>
  <p:clrMapOvr>
    <a:masterClrMapping/>
  </p:clrMapOvr>
  <p:transition spd="slow">
    <p:wip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gue">
    <p:bg>
      <p:bgPr>
        <a:gradFill rotWithShape="0">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alpha val="60000"/>
                  </a:schemeClr>
                </a:solidFill>
                <a:latin typeface="+mn-lt"/>
                <a:ea typeface="+mn-ea"/>
                <a:cs typeface="CiscoSans Thin"/>
              </a:rPr>
              <a:t>© 2016</a:t>
            </a:r>
            <a:r>
              <a:rPr lang="en-US" sz="600" baseline="0" dirty="0">
                <a:solidFill>
                  <a:schemeClr val="bg1">
                    <a:alpha val="60000"/>
                  </a:schemeClr>
                </a:solidFill>
                <a:latin typeface="+mn-lt"/>
                <a:ea typeface="+mn-ea"/>
                <a:cs typeface="CiscoSans Thin"/>
              </a:rPr>
              <a:t> </a:t>
            </a:r>
            <a:r>
              <a:rPr lang="en-US" sz="600" dirty="0">
                <a:solidFill>
                  <a:schemeClr val="bg1">
                    <a:alpha val="60000"/>
                  </a:schemeClr>
                </a:solidFill>
                <a:latin typeface="+mn-lt"/>
                <a:ea typeface="+mn-ea"/>
                <a:cs typeface="CiscoSans Thin"/>
              </a:rPr>
              <a:t> Cisco and/or its affiliates. All rights reserved.   Cisco Confidential</a:t>
            </a:r>
          </a:p>
        </p:txBody>
      </p:sp>
      <p:pic>
        <p:nvPicPr>
          <p:cNvPr id="9" name="Picture 2"/>
          <p:cNvPicPr>
            <a:picLocks noChangeAspect="1" noChangeArrowheads="1"/>
          </p:cNvPicPr>
          <p:nvPr userDrawn="1"/>
        </p:nvPicPr>
        <p:blipFill>
          <a:blip r:embed="rId2" cstate="screen">
            <a:alphaModFix amt="60000"/>
            <a:biLevel thresh="25000"/>
            <a:extLst>
              <a:ext uri="{28A0092B-C50C-407E-A947-70E740481C1C}">
                <a14:useLocalDpi xmlns:a14="http://schemas.microsoft.com/office/drawing/2010/main"/>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222090"/>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818279815"/>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2"/>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18516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423680265"/>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3141946"/>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143561237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367987630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747558" indent="-171415">
              <a:buClr>
                <a:schemeClr val="tx2"/>
              </a:buClr>
              <a:buSzPct val="80000"/>
              <a:buFont typeface="Arial"/>
              <a:buChar char="•"/>
              <a:defRPr sz="1600" b="0" i="0">
                <a:solidFill>
                  <a:schemeClr val="tx2"/>
                </a:solidFill>
                <a:latin typeface="+mn-lt"/>
                <a:cs typeface="CiscoSans ExtraLight"/>
              </a:defRPr>
            </a:lvl3pPr>
            <a:lvl4pPr marL="911035" indent="-171415">
              <a:buClr>
                <a:schemeClr val="tx2"/>
              </a:buClr>
              <a:buSzPct val="80000"/>
              <a:buFont typeface="Arial"/>
              <a:buChar char="•"/>
              <a:defRPr sz="1400" b="0" i="0">
                <a:solidFill>
                  <a:schemeClr val="tx2"/>
                </a:solidFill>
                <a:latin typeface="+mn-lt"/>
                <a:cs typeface="CiscoSans ExtraLight"/>
              </a:defRPr>
            </a:lvl4pPr>
            <a:lvl5pPr marL="1082450" indent="-168240">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141546670"/>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baseline="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0852222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650"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chemeClr val="tx2"/>
                </a:solidFill>
                <a:latin typeface="+mj-lt"/>
                <a:ea typeface="+mj-ea"/>
                <a:cs typeface="CiscoSans Thin"/>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chemeClr val="tx2"/>
                </a:solidFill>
                <a:latin typeface="+mj-lt"/>
                <a:ea typeface="+mj-ea"/>
                <a:cs typeface="CiscoSans Thin"/>
              </a:defRPr>
            </a:lvl1pPr>
          </a:lstStyle>
          <a:p>
            <a:pPr lvl="0"/>
            <a:r>
              <a:rPr lang="en-US"/>
              <a:t>Click to edit Master text styles</a:t>
            </a:r>
          </a:p>
        </p:txBody>
      </p:sp>
      <p:sp>
        <p:nvSpPr>
          <p:cNvPr id="8" name="Text Placeholder 3"/>
          <p:cNvSpPr>
            <a:spLocks noGrp="1"/>
          </p:cNvSpPr>
          <p:nvPr>
            <p:ph type="body" sz="quarter" idx="10"/>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
          <p:cNvSpPr>
            <a:spLocks noGrp="1"/>
          </p:cNvSpPr>
          <p:nvPr>
            <p:ph type="body" sz="quarter" idx="14"/>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397727"/>
      </p:ext>
    </p:extLst>
  </p:cSld>
  <p:clrMapOvr>
    <a:masterClrMapping/>
  </p:clrMapOvr>
  <p:transition spd="med">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0" name="Text Placeholder 17"/>
          <p:cNvSpPr>
            <a:spLocks noGrp="1"/>
          </p:cNvSpPr>
          <p:nvPr>
            <p:ph type="body" sz="quarter" idx="22"/>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4" name="Text Placeholder 17"/>
          <p:cNvSpPr>
            <a:spLocks noGrp="1"/>
          </p:cNvSpPr>
          <p:nvPr>
            <p:ph type="body" sz="quarter" idx="24"/>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3" name="Text Placeholder 3"/>
          <p:cNvSpPr>
            <a:spLocks noGrp="1"/>
          </p:cNvSpPr>
          <p:nvPr>
            <p:ph type="body" sz="quarter" idx="1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6"/>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27"/>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2"/>
              </a:buClr>
              <a:buSzPct val="80000"/>
              <a:buFont typeface="Arial"/>
              <a:buChar char="•"/>
              <a:defRPr sz="1600" b="0" i="0" baseline="0">
                <a:solidFill>
                  <a:schemeClr val="tx2"/>
                </a:solidFill>
                <a:latin typeface="+mn-lt"/>
                <a:cs typeface="CiscoSans ExtraLight"/>
              </a:defRPr>
            </a:lvl1pPr>
            <a:lvl2pPr>
              <a:lnSpc>
                <a:spcPct val="95000"/>
              </a:lnSpc>
              <a:spcBef>
                <a:spcPts val="450"/>
              </a:spcBef>
              <a:buClr>
                <a:schemeClr val="tx2"/>
              </a:buClr>
              <a:buSzPct val="80000"/>
              <a:defRPr b="0" i="0">
                <a:solidFill>
                  <a:schemeClr val="tx2"/>
                </a:solidFill>
                <a:latin typeface="+mn-lt"/>
                <a:cs typeface="CiscoSans ExtraLight"/>
              </a:defRPr>
            </a:lvl2pPr>
            <a:lvl3pPr marL="431910" indent="-171415">
              <a:buClr>
                <a:schemeClr val="tx2"/>
              </a:buClr>
              <a:buSzPct val="80000"/>
              <a:buFont typeface="Arial"/>
              <a:buChar char="•"/>
              <a:defRPr sz="12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451036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5"/>
            <a:ext cx="3713163" cy="310197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solidFill>
                <a:schemeClr val="tx2"/>
              </a:solidFill>
              <a:latin typeface="+mj-lt"/>
            </a:endParaRPr>
          </a:p>
        </p:txBody>
      </p:sp>
      <p:sp>
        <p:nvSpPr>
          <p:cNvPr id="12" name="Text Placeholder 11"/>
          <p:cNvSpPr>
            <a:spLocks noGrp="1"/>
          </p:cNvSpPr>
          <p:nvPr>
            <p:ph type="body" sz="quarter" idx="1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19" name="Text Placeholder 18"/>
          <p:cNvSpPr>
            <a:spLocks noGrp="1"/>
          </p:cNvSpPr>
          <p:nvPr>
            <p:ph type="body" sz="quarter" idx="14"/>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US"/>
              <a:t>Click to edit Master text styles</a:t>
            </a:r>
          </a:p>
        </p:txBody>
      </p:sp>
      <p:sp>
        <p:nvSpPr>
          <p:cNvPr id="9"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49195160"/>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81757078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600" b="0" i="1"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265733954"/>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00" y="609600"/>
            <a:ext cx="0" cy="3984625"/>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2"/>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573785546"/>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2"/>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92920433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accent1"/>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445588595"/>
      </p:ext>
    </p:extLst>
  </p:cSld>
  <p:clrMapOvr>
    <a:masterClrMapping/>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2"/>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636753501"/>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2"/>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10601224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467354553"/>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Oval 8"/>
          <p:cNvSpPr/>
          <p:nvPr/>
        </p:nvSpPr>
        <p:spPr>
          <a:xfrm>
            <a:off x="6084888" y="1622425"/>
            <a:ext cx="2319337" cy="231775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a:endParaRPr>
          </a:p>
        </p:txBody>
      </p:sp>
      <p:sp>
        <p:nvSpPr>
          <p:cNvPr id="10" name="Oval 9"/>
          <p:cNvSpPr/>
          <p:nvPr/>
        </p:nvSpPr>
        <p:spPr>
          <a:xfrm>
            <a:off x="3422650" y="1622425"/>
            <a:ext cx="2319338" cy="23177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a:endParaRPr>
          </a:p>
        </p:txBody>
      </p:sp>
      <p:sp>
        <p:nvSpPr>
          <p:cNvPr id="11" name="Oval 10"/>
          <p:cNvSpPr/>
          <p:nvPr/>
        </p:nvSpPr>
        <p:spPr>
          <a:xfrm>
            <a:off x="763588" y="1622425"/>
            <a:ext cx="2319337" cy="2317750"/>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a:endParaRPr>
          </a:p>
        </p:txBody>
      </p:sp>
      <p:sp>
        <p:nvSpPr>
          <p:cNvPr id="2" name="Title 1"/>
          <p:cNvSpPr>
            <a:spLocks noGrp="1"/>
          </p:cNvSpPr>
          <p:nvPr>
            <p:ph type="title"/>
          </p:nvPr>
        </p:nvSpPr>
        <p:spPr/>
        <p:txBody>
          <a:bodyPr/>
          <a:lstStyle/>
          <a:p>
            <a:r>
              <a:rPr lang="en-US"/>
              <a:t>Click to edit Master title style</a:t>
            </a:r>
          </a:p>
        </p:txBody>
      </p:sp>
      <p:sp>
        <p:nvSpPr>
          <p:cNvPr id="17" name="Text Placeholder 17"/>
          <p:cNvSpPr>
            <a:spLocks noGrp="1"/>
          </p:cNvSpPr>
          <p:nvPr>
            <p:ph type="body" sz="quarter" idx="1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8" name="Text Placeholder 17"/>
          <p:cNvSpPr>
            <a:spLocks noGrp="1"/>
          </p:cNvSpPr>
          <p:nvPr>
            <p:ph type="body" sz="quarter" idx="12"/>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13"/>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4" name="Picture Placeholder 5"/>
          <p:cNvSpPr>
            <a:spLocks noGrp="1"/>
          </p:cNvSpPr>
          <p:nvPr>
            <p:ph type="pic" sz="quarter" idx="14"/>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pPr lvl="0"/>
            <a:r>
              <a:rPr lang="en-US" noProof="0"/>
              <a:t>Click icon to add picture</a:t>
            </a:r>
            <a:endParaRPr lang="en-US" noProof="0" dirty="0"/>
          </a:p>
        </p:txBody>
      </p:sp>
      <p:sp>
        <p:nvSpPr>
          <p:cNvPr id="16" name="Picture Placeholder 5"/>
          <p:cNvSpPr>
            <a:spLocks noGrp="1"/>
          </p:cNvSpPr>
          <p:nvPr>
            <p:ph type="pic" sz="quarter" idx="15"/>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pPr lvl="0"/>
            <a:r>
              <a:rPr lang="en-US" noProof="0"/>
              <a:t>Click icon to add picture</a:t>
            </a:r>
            <a:endParaRPr lang="en-US" noProof="0" dirty="0"/>
          </a:p>
        </p:txBody>
      </p:sp>
      <p:sp>
        <p:nvSpPr>
          <p:cNvPr id="21" name="Picture Placeholder 5"/>
          <p:cNvSpPr>
            <a:spLocks noGrp="1"/>
          </p:cNvSpPr>
          <p:nvPr>
            <p:ph type="pic" sz="quarter" idx="16"/>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08392266"/>
      </p:ext>
    </p:extLst>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2" name="Oval 5"/>
          <p:cNvSpPr>
            <a:spLocks noChangeArrowheads="1"/>
          </p:cNvSpPr>
          <p:nvPr/>
        </p:nvSpPr>
        <p:spPr bwMode="auto">
          <a:xfrm>
            <a:off x="774700" y="1622425"/>
            <a:ext cx="2306638"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13" name="Oval 7"/>
          <p:cNvSpPr>
            <a:spLocks noChangeArrowheads="1"/>
          </p:cNvSpPr>
          <p:nvPr/>
        </p:nvSpPr>
        <p:spPr bwMode="auto">
          <a:xfrm>
            <a:off x="3422650" y="1622425"/>
            <a:ext cx="2306638"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14" name="Oval 8"/>
          <p:cNvSpPr>
            <a:spLocks noChangeArrowheads="1"/>
          </p:cNvSpPr>
          <p:nvPr/>
        </p:nvSpPr>
        <p:spPr bwMode="auto">
          <a:xfrm>
            <a:off x="6088063" y="1622425"/>
            <a:ext cx="2305050" cy="2306638"/>
          </a:xfrm>
          <a:prstGeom prst="ellipse">
            <a:avLst/>
          </a:prstGeom>
          <a:solidFill>
            <a:srgbClr val="000000">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7" tIns="34289" rIns="68577" bIns="3428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914400" eaLnBrk="1" hangingPunct="1"/>
            <a:endParaRPr lang="en-US" altLang="en-US">
              <a:solidFill>
                <a:srgbClr val="FFFFFF"/>
              </a:solidFill>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t>Click to edit Master title style</a:t>
            </a:r>
            <a:endParaRPr lang="en-GB" dirty="0"/>
          </a:p>
        </p:txBody>
      </p:sp>
      <p:sp>
        <p:nvSpPr>
          <p:cNvPr id="35" name="Picture Placeholder 25"/>
          <p:cNvSpPr>
            <a:spLocks noGrp="1"/>
          </p:cNvSpPr>
          <p:nvPr>
            <p:ph type="pic" sz="quarter" idx="10"/>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a:t>Click icon to add picture</a:t>
            </a:r>
            <a:endParaRPr lang="en-US" noProof="0" dirty="0"/>
          </a:p>
        </p:txBody>
      </p:sp>
      <p:sp>
        <p:nvSpPr>
          <p:cNvPr id="37" name="Picture Placeholder 25"/>
          <p:cNvSpPr>
            <a:spLocks noGrp="1"/>
          </p:cNvSpPr>
          <p:nvPr>
            <p:ph type="pic" sz="quarter" idx="1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Click icon to add picture</a:t>
            </a:r>
            <a:endParaRPr lang="en-US" noProof="0" dirty="0"/>
          </a:p>
        </p:txBody>
      </p:sp>
      <p:sp>
        <p:nvSpPr>
          <p:cNvPr id="39" name="Picture Placeholder 25"/>
          <p:cNvSpPr>
            <a:spLocks noGrp="1"/>
          </p:cNvSpPr>
          <p:nvPr>
            <p:ph type="pic" sz="quarter" idx="12"/>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Click icon to add picture</a:t>
            </a:r>
            <a:endParaRPr lang="en-US" noProof="0" dirty="0"/>
          </a:p>
        </p:txBody>
      </p:sp>
      <p:sp>
        <p:nvSpPr>
          <p:cNvPr id="9" name="Text Placeholder 17"/>
          <p:cNvSpPr>
            <a:spLocks noGrp="1"/>
          </p:cNvSpPr>
          <p:nvPr>
            <p:ph type="body" sz="quarter" idx="13"/>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0" name="Text Placeholder 17"/>
          <p:cNvSpPr>
            <a:spLocks noGrp="1"/>
          </p:cNvSpPr>
          <p:nvPr>
            <p:ph type="body" sz="quarter" idx="14"/>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Text Placeholder 17"/>
          <p:cNvSpPr>
            <a:spLocks noGrp="1"/>
          </p:cNvSpPr>
          <p:nvPr>
            <p:ph type="body" sz="quarter" idx="15"/>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Tree>
    <p:extLst>
      <p:ext uri="{BB962C8B-B14F-4D97-AF65-F5344CB8AC3E}">
        <p14:creationId xmlns:p14="http://schemas.microsoft.com/office/powerpoint/2010/main" val="912349993"/>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575610" y="2552550"/>
            <a:ext cx="698624" cy="698624"/>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15" name="Oval 14"/>
          <p:cNvSpPr/>
          <p:nvPr userDrawn="1"/>
        </p:nvSpPr>
        <p:spPr>
          <a:xfrm>
            <a:off x="575610" y="1426607"/>
            <a:ext cx="698624" cy="698624"/>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rgbClr val="049FD9"/>
              </a:solidFill>
              <a:cs typeface="Arial"/>
            </a:endParaRPr>
          </a:p>
        </p:txBody>
      </p:sp>
      <p:sp>
        <p:nvSpPr>
          <p:cNvPr id="22" name="Oval 21"/>
          <p:cNvSpPr/>
          <p:nvPr userDrawn="1"/>
        </p:nvSpPr>
        <p:spPr>
          <a:xfrm>
            <a:off x="575610" y="3653093"/>
            <a:ext cx="698624" cy="698624"/>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425201"/>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13" name="Text Placeholder 17"/>
          <p:cNvSpPr>
            <a:spLocks noGrp="1"/>
          </p:cNvSpPr>
          <p:nvPr>
            <p:ph type="body" sz="quarter" idx="17" hasCustomPrompt="1"/>
          </p:nvPr>
        </p:nvSpPr>
        <p:spPr>
          <a:xfrm>
            <a:off x="575610" y="2541687"/>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14" name="Text Placeholder 17"/>
          <p:cNvSpPr>
            <a:spLocks noGrp="1"/>
          </p:cNvSpPr>
          <p:nvPr>
            <p:ph type="body" sz="quarter" idx="18" hasCustomPrompt="1"/>
          </p:nvPr>
        </p:nvSpPr>
        <p:spPr>
          <a:xfrm>
            <a:off x="575611" y="3658336"/>
            <a:ext cx="698624" cy="693381"/>
          </a:xfrm>
          <a:prstGeom prst="rect">
            <a:avLst/>
          </a:prstGeom>
        </p:spPr>
        <p:txBody>
          <a:bodyPr lIns="91420" tIns="45710" rIns="91420" bIns="45710" anchor="ctr" anchorCtr="0">
            <a:noAutofit/>
          </a:bodyPr>
          <a:lstStyle>
            <a:lvl1pPr marL="0" indent="0" algn="ctr">
              <a:buNone/>
              <a:defRPr sz="4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Tree>
    <p:extLst>
      <p:ext uri="{BB962C8B-B14F-4D97-AF65-F5344CB8AC3E}">
        <p14:creationId xmlns:p14="http://schemas.microsoft.com/office/powerpoint/2010/main" val="2210364396"/>
      </p:ext>
    </p:extLst>
  </p:cSld>
  <p:clrMapOvr>
    <a:masterClrMapping/>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575610" y="2552550"/>
            <a:ext cx="698624" cy="698624"/>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userDrawn="1"/>
        </p:nvSpPr>
        <p:spPr>
          <a:xfrm>
            <a:off x="575610" y="1426607"/>
            <a:ext cx="698624" cy="698624"/>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userDrawn="1"/>
        </p:nvSpPr>
        <p:spPr>
          <a:xfrm>
            <a:off x="575610" y="3653093"/>
            <a:ext cx="698624" cy="698624"/>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1355221833"/>
      </p:ext>
    </p:extLst>
  </p:cSld>
  <p:clrMapOvr>
    <a:masterClrMapping/>
  </p:clrMapOvr>
  <p:transition spd="slow">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575611" y="1979318"/>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5" name="Oval 14"/>
          <p:cNvSpPr/>
          <p:nvPr userDrawn="1"/>
        </p:nvSpPr>
        <p:spPr>
          <a:xfrm>
            <a:off x="575610" y="132892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22" name="Oval 21"/>
          <p:cNvSpPr/>
          <p:nvPr userDrawn="1"/>
        </p:nvSpPr>
        <p:spPr>
          <a:xfrm>
            <a:off x="575611" y="262744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575612" y="3274581"/>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575613" y="392171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623959205"/>
      </p:ext>
    </p:extLst>
  </p:cSld>
  <p:clrMapOvr>
    <a:masterClrMapping/>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575611" y="1979318"/>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5" name="Oval 14"/>
          <p:cNvSpPr/>
          <p:nvPr userDrawn="1"/>
        </p:nvSpPr>
        <p:spPr>
          <a:xfrm>
            <a:off x="575610" y="1328927"/>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22" name="Oval 21"/>
          <p:cNvSpPr/>
          <p:nvPr userDrawn="1"/>
        </p:nvSpPr>
        <p:spPr>
          <a:xfrm>
            <a:off x="575611" y="262744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575612" y="3274581"/>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575613" y="392171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3153982065"/>
      </p:ext>
    </p:extLst>
  </p:cSld>
  <p:clrMapOvr>
    <a:masterClrMapping/>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575611" y="1979318"/>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15" name="Oval 14"/>
          <p:cNvSpPr/>
          <p:nvPr userDrawn="1"/>
        </p:nvSpPr>
        <p:spPr>
          <a:xfrm>
            <a:off x="575610" y="132892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2" name="Oval 21"/>
          <p:cNvSpPr/>
          <p:nvPr userDrawn="1"/>
        </p:nvSpPr>
        <p:spPr>
          <a:xfrm>
            <a:off x="575611" y="262744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575612" y="3274581"/>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575613" y="3921716"/>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20" name="Oval 19"/>
          <p:cNvSpPr/>
          <p:nvPr userDrawn="1"/>
        </p:nvSpPr>
        <p:spPr>
          <a:xfrm>
            <a:off x="4414576" y="1983084"/>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1" name="Oval 20"/>
          <p:cNvSpPr/>
          <p:nvPr userDrawn="1"/>
        </p:nvSpPr>
        <p:spPr>
          <a:xfrm>
            <a:off x="4414575" y="1332693"/>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3" name="Oval 22"/>
          <p:cNvSpPr/>
          <p:nvPr userDrawn="1"/>
        </p:nvSpPr>
        <p:spPr>
          <a:xfrm>
            <a:off x="4414576" y="2631212"/>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3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3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3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36" name="Oval 35"/>
          <p:cNvSpPr/>
          <p:nvPr userDrawn="1"/>
        </p:nvSpPr>
        <p:spPr>
          <a:xfrm>
            <a:off x="4414577" y="3278347"/>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3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39" name="Oval 38"/>
          <p:cNvSpPr/>
          <p:nvPr userDrawn="1"/>
        </p:nvSpPr>
        <p:spPr>
          <a:xfrm>
            <a:off x="4414578" y="3925482"/>
            <a:ext cx="464815" cy="464815"/>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4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49977372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5143499"/>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smtClean="0"/>
              <a:t>Click to edit Master title style</a:t>
            </a:r>
            <a:endParaRPr lang="en-US" dirty="0"/>
          </a:p>
        </p:txBody>
      </p:sp>
      <p:sp>
        <p:nvSpPr>
          <p:cNvPr id="26" name="Rectangle 25"/>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44"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27"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smtClean="0">
                <a:solidFill>
                  <a:schemeClr val="bg1"/>
                </a:solidFill>
                <a:latin typeface="+mn-lt"/>
                <a:ea typeface="+mn-ea"/>
                <a:cs typeface="CiscoSans Thin"/>
              </a:rPr>
              <a:t>© 2017 Cisco </a:t>
            </a:r>
            <a:r>
              <a:rPr lang="en-US" sz="600" dirty="0">
                <a:solidFill>
                  <a:schemeClr val="bg1"/>
                </a:solidFill>
                <a:latin typeface="+mn-lt"/>
                <a:ea typeface="+mn-ea"/>
                <a:cs typeface="CiscoSans Thin"/>
              </a:rPr>
              <a:t>and/or its affiliates. All rights reserved</a:t>
            </a:r>
            <a:r>
              <a:rPr lang="en-US" sz="600" dirty="0" smtClean="0">
                <a:solidFill>
                  <a:schemeClr val="bg1"/>
                </a:solidFill>
                <a:latin typeface="+mn-lt"/>
                <a:ea typeface="+mn-ea"/>
                <a:cs typeface="CiscoSans Thin"/>
              </a:rPr>
              <a:t>. Cisco </a:t>
            </a:r>
            <a:r>
              <a:rPr lang="en-US" sz="600" dirty="0">
                <a:solidFill>
                  <a:schemeClr val="bg1"/>
                </a:solidFill>
                <a:latin typeface="+mn-lt"/>
                <a:ea typeface="+mn-ea"/>
                <a:cs typeface="CiscoSans Thin"/>
              </a:rPr>
              <a:t>Confidential</a:t>
            </a:r>
          </a:p>
        </p:txBody>
      </p:sp>
      <p:grpSp>
        <p:nvGrpSpPr>
          <p:cNvPr id="28" name="Group 4"/>
          <p:cNvGrpSpPr>
            <a:grpSpLocks noChangeAspect="1"/>
          </p:cNvGrpSpPr>
          <p:nvPr userDrawn="1"/>
        </p:nvGrpSpPr>
        <p:grpSpPr bwMode="auto">
          <a:xfrm>
            <a:off x="508039" y="4715197"/>
            <a:ext cx="340257" cy="180974"/>
            <a:chOff x="310" y="249"/>
            <a:chExt cx="502" cy="267"/>
          </a:xfrm>
          <a:solidFill>
            <a:schemeClr val="bg1"/>
          </a:solidFill>
        </p:grpSpPr>
        <p:sp>
          <p:nvSpPr>
            <p:cNvPr id="2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2" name="Oval 41"/>
          <p:cNvSpPr/>
          <p:nvPr userDrawn="1"/>
        </p:nvSpPr>
        <p:spPr>
          <a:xfrm>
            <a:off x="575611" y="1979318"/>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43" name="Oval 42"/>
          <p:cNvSpPr/>
          <p:nvPr userDrawn="1"/>
        </p:nvSpPr>
        <p:spPr>
          <a:xfrm>
            <a:off x="575610" y="1328927"/>
            <a:ext cx="464815" cy="464815"/>
          </a:xfrm>
          <a:prstGeom prst="ellipse">
            <a:avLst/>
          </a:prstGeom>
          <a:solidFill>
            <a:schemeClr val="bg2"/>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rgbClr val="FFFFFF"/>
              </a:solidFill>
              <a:cs typeface="Arial"/>
            </a:endParaRPr>
          </a:p>
        </p:txBody>
      </p:sp>
      <p:sp>
        <p:nvSpPr>
          <p:cNvPr id="44" name="Oval 43"/>
          <p:cNvSpPr/>
          <p:nvPr userDrawn="1"/>
        </p:nvSpPr>
        <p:spPr>
          <a:xfrm>
            <a:off x="575611" y="262744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userDrawn="1"/>
        </p:nvSpPr>
        <p:spPr>
          <a:xfrm>
            <a:off x="575612" y="3274581"/>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userDrawn="1"/>
        </p:nvSpPr>
        <p:spPr>
          <a:xfrm>
            <a:off x="575613" y="3921716"/>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userDrawn="1"/>
        </p:nvSpPr>
        <p:spPr>
          <a:xfrm>
            <a:off x="4414576" y="1983084"/>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58" name="Oval 57"/>
          <p:cNvSpPr/>
          <p:nvPr userDrawn="1"/>
        </p:nvSpPr>
        <p:spPr>
          <a:xfrm>
            <a:off x="4414575" y="1332693"/>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59" name="Oval 58"/>
          <p:cNvSpPr/>
          <p:nvPr userDrawn="1"/>
        </p:nvSpPr>
        <p:spPr>
          <a:xfrm>
            <a:off x="4414576" y="2631212"/>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userDrawn="1"/>
        </p:nvSpPr>
        <p:spPr>
          <a:xfrm>
            <a:off x="4414577" y="3278347"/>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userDrawn="1"/>
        </p:nvSpPr>
        <p:spPr>
          <a:xfrm>
            <a:off x="4414578" y="3925482"/>
            <a:ext cx="464815" cy="464815"/>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1531800643"/>
      </p:ext>
    </p:extLst>
  </p:cSld>
  <p:clrMapOvr>
    <a:masterClrMapping/>
  </p:clrMapOvr>
  <p:transition spd="slow">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500063" y="3476647"/>
            <a:ext cx="8139112" cy="520655"/>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4109438782"/>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1083096314"/>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807830808"/>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solidFill>
                  <a:schemeClr val="tx2"/>
                </a:solidFill>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0853372"/>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p:nvPr>
        </p:nvSpPr>
        <p:spPr>
          <a:xfrm>
            <a:off x="2065871" y="3655079"/>
            <a:ext cx="5074070" cy="628650"/>
          </a:xfrm>
        </p:spPr>
        <p:txBody>
          <a:bodyPr/>
          <a:lstStyle>
            <a:lvl1pPr>
              <a:defRPr sz="2000">
                <a:solidFill>
                  <a:srgbClr val="58585B"/>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33609494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275"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58585B"/>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736077227"/>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100"/>
            <a:ext cx="3630612" cy="38703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p:nvPr>
        </p:nvSpPr>
        <p:spPr>
          <a:xfrm>
            <a:off x="437669" y="546734"/>
            <a:ext cx="4349918" cy="813985"/>
          </a:xfrm>
        </p:spPr>
        <p:txBody>
          <a:bodyPr wrap="none" anchor="t">
            <a:noAutofit/>
          </a:bodyPr>
          <a:lstStyle>
            <a:lvl1pPr>
              <a:lnSpc>
                <a:spcPct val="90000"/>
              </a:lnSpc>
              <a:defRPr sz="2500">
                <a:solidFill>
                  <a:srgbClr val="58585B"/>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4967796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solidFill>
                <a:schemeClr val="tx1"/>
              </a:solidFill>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9387531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5023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5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44"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smtClean="0">
                <a:solidFill>
                  <a:schemeClr val="bg1"/>
                </a:solidFill>
                <a:latin typeface="+mn-lt"/>
                <a:ea typeface="+mn-ea"/>
                <a:cs typeface="CiscoSans Thin"/>
              </a:rPr>
              <a:t>© 2017 Cisco </a:t>
            </a:r>
            <a:r>
              <a:rPr lang="en-US" sz="600" dirty="0">
                <a:solidFill>
                  <a:schemeClr val="bg1"/>
                </a:solidFill>
                <a:latin typeface="+mn-lt"/>
                <a:ea typeface="+mn-ea"/>
                <a:cs typeface="CiscoSans Thin"/>
              </a:rPr>
              <a:t>and/or its affiliates. All rights reserved</a:t>
            </a:r>
            <a:r>
              <a:rPr lang="en-US" sz="600" dirty="0" smtClean="0">
                <a:solidFill>
                  <a:schemeClr val="bg1"/>
                </a:solidFill>
                <a:latin typeface="+mn-lt"/>
                <a:ea typeface="+mn-ea"/>
                <a:cs typeface="CiscoSans Thin"/>
              </a:rPr>
              <a:t>. Cisco </a:t>
            </a:r>
            <a:r>
              <a:rPr lang="en-US" sz="600" dirty="0">
                <a:solidFill>
                  <a:schemeClr val="bg1"/>
                </a:solidFill>
                <a:latin typeface="+mn-lt"/>
                <a:ea typeface="+mn-ea"/>
                <a:cs typeface="CiscoSans Thin"/>
              </a:rPr>
              <a:t>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chemeClr val="bg1"/>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67163786"/>
      </p:ext>
    </p:extLst>
  </p:cSld>
  <p:clrMapOvr>
    <a:masterClrMapping/>
  </p:clrMapOvr>
  <p:transition spd="slow">
    <p:wip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252897973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9159054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76638" y="1646238"/>
            <a:ext cx="19907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765829"/>
      </p:ext>
    </p:extLst>
  </p:cSld>
  <p:clrMapOvr>
    <a:masterClrMapping/>
  </p:clrMapOvr>
  <p:transition spd="slow">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0458430"/>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4_Segue">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0" y="0"/>
            <a:ext cx="9144000" cy="514349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44"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smtClean="0">
                <a:solidFill>
                  <a:schemeClr val="bg1"/>
                </a:solidFill>
                <a:latin typeface="+mn-lt"/>
                <a:ea typeface="+mn-ea"/>
                <a:cs typeface="CiscoSans Thin"/>
              </a:rPr>
              <a:t>© 2017 Cisco </a:t>
            </a:r>
            <a:r>
              <a:rPr lang="en-US" sz="600" dirty="0">
                <a:solidFill>
                  <a:schemeClr val="bg1"/>
                </a:solidFill>
                <a:latin typeface="+mn-lt"/>
                <a:ea typeface="+mn-ea"/>
                <a:cs typeface="CiscoSans Thin"/>
              </a:rPr>
              <a:t>and/or its affiliates. All rights reserved</a:t>
            </a:r>
            <a:r>
              <a:rPr lang="en-US" sz="600" dirty="0" smtClean="0">
                <a:solidFill>
                  <a:schemeClr val="bg1"/>
                </a:solidFill>
                <a:latin typeface="+mn-lt"/>
                <a:ea typeface="+mn-ea"/>
                <a:cs typeface="CiscoSans Thin"/>
              </a:rPr>
              <a:t>. Cisco </a:t>
            </a:r>
            <a:r>
              <a:rPr lang="en-US" sz="600" dirty="0">
                <a:solidFill>
                  <a:schemeClr val="bg1"/>
                </a:solidFill>
                <a:latin typeface="+mn-lt"/>
                <a:ea typeface="+mn-ea"/>
                <a:cs typeface="CiscoSans Thin"/>
              </a:rPr>
              <a:t>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chemeClr val="bg1"/>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24443514"/>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42" Type="http://schemas.openxmlformats.org/officeDocument/2006/relationships/slideLayout" Target="../slideLayouts/slideLayout62.xml"/><Relationship Id="rId47" Type="http://schemas.openxmlformats.org/officeDocument/2006/relationships/image" Target="../media/image6.png"/><Relationship Id="rId7" Type="http://schemas.openxmlformats.org/officeDocument/2006/relationships/slideLayout" Target="../slideLayouts/slideLayout2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slideLayout" Target="../slideLayouts/slideLayout60.xml"/><Relationship Id="rId45" Type="http://schemas.openxmlformats.org/officeDocument/2006/relationships/image" Target="../media/image4.jpe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4"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8" Type="http://schemas.openxmlformats.org/officeDocument/2006/relationships/slideLayout" Target="../slideLayouts/slideLayout28.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46" Type="http://schemas.openxmlformats.org/officeDocument/2006/relationships/image" Target="../media/image5.png"/><Relationship Id="rId20" Type="http://schemas.openxmlformats.org/officeDocument/2006/relationships/slideLayout" Target="../slideLayouts/slideLayout40.xml"/><Relationship Id="rId4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2017 Cisco </a:t>
            </a:r>
            <a:r>
              <a:rPr lang="en-US" sz="600" dirty="0">
                <a:solidFill>
                  <a:schemeClr val="accent3">
                    <a:lumMod val="85000"/>
                  </a:schemeClr>
                </a:solidFill>
                <a:latin typeface="+mn-lt"/>
                <a:ea typeface="+mn-ea"/>
                <a:cs typeface="CiscoSans Thin"/>
              </a:rPr>
              <a:t>and/or its affiliates. All rights reserved</a:t>
            </a:r>
            <a:r>
              <a:rPr lang="en-US" sz="600" dirty="0" smtClean="0">
                <a:solidFill>
                  <a:schemeClr val="accent3">
                    <a:lumMod val="85000"/>
                  </a:schemeClr>
                </a:solidFill>
                <a:latin typeface="+mn-lt"/>
                <a:ea typeface="+mn-ea"/>
                <a:cs typeface="CiscoSans Thin"/>
              </a:rPr>
              <a:t>. Cisco </a:t>
            </a:r>
            <a:r>
              <a:rPr lang="en-US" sz="600" dirty="0">
                <a:solidFill>
                  <a:schemeClr val="accent3">
                    <a:lumMod val="85000"/>
                  </a:schemeClr>
                </a:solidFill>
                <a:latin typeface="+mn-lt"/>
                <a:ea typeface="+mn-ea"/>
                <a:cs typeface="CiscoSans Thin"/>
              </a:rPr>
              <a:t>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4024" r:id="rId4"/>
    <p:sldLayoutId id="2147483965" r:id="rId5"/>
    <p:sldLayoutId id="2147484042" r:id="rId6"/>
    <p:sldLayoutId id="2147484041" r:id="rId7"/>
    <p:sldLayoutId id="2147483995" r:id="rId8"/>
    <p:sldLayoutId id="2147484015" r:id="rId9"/>
    <p:sldLayoutId id="2147483998" r:id="rId10"/>
    <p:sldLayoutId id="2147484087" r:id="rId11"/>
    <p:sldLayoutId id="2147484088" r:id="rId12"/>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b="0" i="0" u="none"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FFFFFF">
                    <a:lumMod val="85000"/>
                  </a:srgbClr>
                </a:solidFill>
                <a:latin typeface="Arial"/>
                <a:cs typeface="CiscoSans Thin"/>
              </a:rPr>
              <a:pPr algn="r" defTabSz="610744" fontAlgn="auto">
                <a:spcBef>
                  <a:spcPts val="0"/>
                </a:spcBef>
                <a:spcAft>
                  <a:spcPts val="0"/>
                </a:spcAft>
                <a:defRPr/>
              </a:pPr>
              <a:t>‹#›</a:t>
            </a:fld>
            <a:endParaRPr lang="en-US" sz="600" dirty="0">
              <a:solidFill>
                <a:srgbClr val="FFFFFF">
                  <a:lumMod val="8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FFFFFF">
                    <a:lumMod val="85000"/>
                  </a:srgbClr>
                </a:solidFill>
                <a:latin typeface="Arial"/>
                <a:cs typeface="CiscoSans Thin"/>
              </a:rPr>
              <a:t>© </a:t>
            </a:r>
            <a:r>
              <a:rPr lang="en-US" sz="600" dirty="0" smtClean="0">
                <a:solidFill>
                  <a:srgbClr val="FFFFFF">
                    <a:lumMod val="85000"/>
                  </a:srgbClr>
                </a:solidFill>
                <a:latin typeface="Arial"/>
                <a:cs typeface="CiscoSans Thin"/>
              </a:rPr>
              <a:t>2017 Cisco </a:t>
            </a:r>
            <a:r>
              <a:rPr lang="en-US" sz="600" dirty="0">
                <a:solidFill>
                  <a:srgbClr val="FFFFFF">
                    <a:lumMod val="85000"/>
                  </a:srgbClr>
                </a:solidFill>
                <a:latin typeface="Arial"/>
                <a:cs typeface="CiscoSans Thin"/>
              </a:rPr>
              <a:t>and/or its affiliates. All rights reserved</a:t>
            </a:r>
            <a:r>
              <a:rPr lang="en-US" sz="600" dirty="0" smtClean="0">
                <a:solidFill>
                  <a:srgbClr val="FFFFFF">
                    <a:lumMod val="85000"/>
                  </a:srgbClr>
                </a:solidFill>
                <a:latin typeface="Arial"/>
                <a:cs typeface="CiscoSans Thin"/>
              </a:rPr>
              <a:t>. Cisco </a:t>
            </a:r>
            <a:r>
              <a:rPr lang="en-US" sz="600" dirty="0">
                <a:solidFill>
                  <a:srgbClr val="FFFFFF">
                    <a:lumMod val="85000"/>
                  </a:srgbClr>
                </a:solidFill>
                <a:latin typeface="Arial"/>
                <a:cs typeface="CiscoSans Thin"/>
              </a:rPr>
              <a:t>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spTree>
    <p:extLst>
      <p:ext uri="{BB962C8B-B14F-4D97-AF65-F5344CB8AC3E}">
        <p14:creationId xmlns:p14="http://schemas.microsoft.com/office/powerpoint/2010/main" val="560356592"/>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7" r:id="rId4"/>
    <p:sldLayoutId id="2147484038" r:id="rId5"/>
    <p:sldLayoutId id="2147484039" r:id="rId6"/>
    <p:sldLayoutId id="2147484040" r:id="rId7"/>
    <p:sldLayoutId id="2147484090" r:id="rId8"/>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b="0" i="0" u="none"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5"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 2016  Cisco and/or its affiliates. All rights reserved.   Cisco Confidential</a:t>
            </a:r>
          </a:p>
        </p:txBody>
      </p:sp>
      <p:pic>
        <p:nvPicPr>
          <p:cNvPr id="1029" name="Picture 2"/>
          <p:cNvPicPr>
            <a:picLocks noChangeAspect="1" noChangeArrowheads="1"/>
          </p:cNvPicPr>
          <p:nvPr/>
        </p:nvPicPr>
        <p:blipFill>
          <a:blip r:embed="rId46" cstate="screen">
            <a:extLst>
              <a:ext uri="{28A0092B-C50C-407E-A947-70E740481C1C}">
                <a14:useLocalDpi xmlns:a14="http://schemas.microsoft.com/office/drawing/2010/main"/>
              </a:ext>
            </a:extLst>
          </a:blip>
          <a:stretch>
            <a:fillRect/>
          </a:stretch>
        </p:blipFill>
        <p:spPr bwMode="auto">
          <a:xfrm>
            <a:off x="477679" y="4625975"/>
            <a:ext cx="42418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954293" y="4621211"/>
            <a:ext cx="1644600" cy="265112"/>
          </a:xfrm>
          <a:prstGeom prst="rect">
            <a:avLst/>
          </a:prstGeom>
        </p:spPr>
      </p:pic>
    </p:spTree>
    <p:extLst>
      <p:ext uri="{BB962C8B-B14F-4D97-AF65-F5344CB8AC3E}">
        <p14:creationId xmlns:p14="http://schemas.microsoft.com/office/powerpoint/2010/main" val="3265231448"/>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 id="2147484078" r:id="rId35"/>
    <p:sldLayoutId id="2147484079" r:id="rId36"/>
    <p:sldLayoutId id="2147484080" r:id="rId37"/>
    <p:sldLayoutId id="2147484081" r:id="rId38"/>
    <p:sldLayoutId id="2147484082" r:id="rId39"/>
    <p:sldLayoutId id="2147484083" r:id="rId40"/>
    <p:sldLayoutId id="2147484084" r:id="rId41"/>
    <p:sldLayoutId id="2147484085" r:id="rId42"/>
    <p:sldLayoutId id="2147484086" r:id="rId43"/>
  </p:sldLayoutIdLst>
  <p:transition spd="slow">
    <p:wipe/>
  </p:transition>
  <p:txStyles>
    <p:titleStyle>
      <a:lvl1pPr algn="l" defTabSz="684213" rtl="0" eaLnBrk="1" fontAlgn="base" hangingPunct="1">
        <a:lnSpc>
          <a:spcPct val="90000"/>
        </a:lnSpc>
        <a:spcBef>
          <a:spcPct val="0"/>
        </a:spcBef>
        <a:spcAft>
          <a:spcPct val="0"/>
        </a:spcAft>
        <a:defRPr lang="en-US" sz="2800" kern="1200" dirty="0">
          <a:solidFill>
            <a:schemeClr val="tx2"/>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hyperlink" Target="http://blog.isc2.org/isc2_blog/2015/04/isc-study-workforce-shortfall-due-to-hiring-difficulties-despite-rising-salaries-increased-budgets-a.html" TargetMode="External"/><Relationship Id="rId3" Type="http://schemas.openxmlformats.org/officeDocument/2006/relationships/image" Target="../media/image11.png"/><Relationship Id="rId7" Type="http://schemas.openxmlformats.org/officeDocument/2006/relationships/hyperlink" Target="https://www.cio.com/article/3164125/hiring/10-it-skills-that-employers-need-in-2017.html"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s://www.indeed.com/salaries/Entry-Level-Cyber-Security-Salaries" TargetMode="External"/><Relationship Id="rId5" Type="http://schemas.openxmlformats.org/officeDocument/2006/relationships/image" Target="../media/image13.jpg"/><Relationship Id="rId4" Type="http://schemas.openxmlformats.org/officeDocument/2006/relationships/image" Target="../media/image12.png"/><Relationship Id="rId9" Type="http://schemas.openxmlformats.org/officeDocument/2006/relationships/hyperlink" Target="https://www.darkreading.com/operations/careers-and-people/why-cyber-security-starts-at-home/a/d-id/13175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69496" y="3923760"/>
            <a:ext cx="4319105" cy="288131"/>
          </a:xfrm>
        </p:spPr>
        <p:txBody>
          <a:bodyPr/>
          <a:lstStyle/>
          <a:p>
            <a:r>
              <a:rPr lang="en-US" altLang="en-US" dirty="0" smtClean="0"/>
              <a:t>April 2018  </a:t>
            </a:r>
            <a:endParaRPr lang="en-US" altLang="en-US" dirty="0"/>
          </a:p>
        </p:txBody>
      </p:sp>
      <p:sp>
        <p:nvSpPr>
          <p:cNvPr id="6" name="Title 5"/>
          <p:cNvSpPr>
            <a:spLocks noGrp="1"/>
          </p:cNvSpPr>
          <p:nvPr>
            <p:ph type="ctrTitle"/>
          </p:nvPr>
        </p:nvSpPr>
        <p:spPr>
          <a:xfrm>
            <a:off x="425765" y="2639977"/>
            <a:ext cx="8340152" cy="644730"/>
          </a:xfrm>
        </p:spPr>
        <p:txBody>
          <a:bodyPr/>
          <a:lstStyle/>
          <a:p>
            <a:r>
              <a:rPr lang="en-US" dirty="0" smtClean="0"/>
              <a:t>Introduction to Cybersecurity 2.1 Overview</a:t>
            </a:r>
            <a:endParaRPr lang="en-US" dirty="0"/>
          </a:p>
        </p:txBody>
      </p:sp>
    </p:spTree>
    <p:extLst>
      <p:ext uri="{BB962C8B-B14F-4D97-AF65-F5344CB8AC3E}">
        <p14:creationId xmlns:p14="http://schemas.microsoft.com/office/powerpoint/2010/main" val="368108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a:xfrm>
            <a:off x="437766" y="248710"/>
            <a:ext cx="8706234" cy="731837"/>
          </a:xfrm>
        </p:spPr>
        <p:txBody>
          <a:bodyPr/>
          <a:lstStyle/>
          <a:p>
            <a:r>
              <a:rPr lang="en-US" dirty="0" smtClean="0"/>
              <a:t>Module :5 Will Your Future </a:t>
            </a:r>
            <a:r>
              <a:rPr lang="en-US" smtClean="0"/>
              <a:t>Be in Cybersecurity?</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62004" y="1212348"/>
            <a:ext cx="3793124" cy="3046988"/>
          </a:xfrm>
          <a:prstGeom prst="rect">
            <a:avLst/>
          </a:prstGeom>
          <a:noFill/>
        </p:spPr>
        <p:txBody>
          <a:bodyPr wrap="square" rtlCol="0">
            <a:spAutoFit/>
          </a:bodyPr>
          <a:lstStyle/>
          <a:p>
            <a:pPr marL="0" indent="0">
              <a:buNone/>
            </a:pPr>
            <a:r>
              <a:rPr lang="en-US" sz="1600" i="1" dirty="0">
                <a:solidFill>
                  <a:schemeClr val="tx1">
                    <a:lumMod val="75000"/>
                  </a:schemeClr>
                </a:solidFill>
              </a:rPr>
              <a:t>Explore educational paths towards certifications with the Cisco Networking Academy (</a:t>
            </a:r>
            <a:r>
              <a:rPr lang="en-US" sz="1600" i="1" dirty="0" err="1">
                <a:solidFill>
                  <a:schemeClr val="tx1">
                    <a:lumMod val="75000"/>
                  </a:schemeClr>
                </a:solidFill>
              </a:rPr>
              <a:t>NetAcad</a:t>
            </a:r>
            <a:r>
              <a:rPr lang="en-US" sz="1600" i="1" dirty="0">
                <a:solidFill>
                  <a:schemeClr val="tx1">
                    <a:lumMod val="75000"/>
                  </a:schemeClr>
                </a:solidFill>
              </a:rPr>
              <a:t>). </a:t>
            </a:r>
            <a:endParaRPr lang="en-US" sz="1600" i="1" dirty="0" smtClean="0">
              <a:solidFill>
                <a:schemeClr val="tx1">
                  <a:lumMod val="75000"/>
                </a:schemeClr>
              </a:solidFill>
            </a:endParaRPr>
          </a:p>
          <a:p>
            <a:pPr marL="0" indent="0">
              <a:buNone/>
            </a:pPr>
            <a:endParaRPr lang="en-US" sz="1600" i="1" dirty="0">
              <a:solidFill>
                <a:schemeClr val="tx1">
                  <a:lumMod val="75000"/>
                </a:schemeClr>
              </a:solidFill>
            </a:endParaRPr>
          </a:p>
          <a:p>
            <a:pPr marL="0" indent="0">
              <a:buNone/>
            </a:pPr>
            <a:r>
              <a:rPr lang="en-US" sz="1600" dirty="0">
                <a:solidFill>
                  <a:schemeClr val="tx1">
                    <a:lumMod val="75000"/>
                  </a:schemeClr>
                </a:solidFill>
              </a:rPr>
              <a:t>Module 5 </a:t>
            </a:r>
            <a:r>
              <a:rPr lang="en-US" sz="1600" dirty="0" smtClean="0">
                <a:solidFill>
                  <a:schemeClr val="tx1">
                    <a:lumMod val="75000"/>
                  </a:schemeClr>
                </a:solidFill>
              </a:rPr>
              <a:t>summarizes:</a:t>
            </a:r>
          </a:p>
          <a:p>
            <a:pPr marL="0" indent="0">
              <a:buNone/>
            </a:pPr>
            <a:endParaRPr lang="en-US" sz="1600" dirty="0">
              <a:solidFill>
                <a:schemeClr val="tx1">
                  <a:lumMod val="75000"/>
                </a:schemeClr>
              </a:solidFill>
            </a:endParaRPr>
          </a:p>
          <a:p>
            <a:pPr marL="285750" indent="-285750">
              <a:buFont typeface="Arial" charset="0"/>
              <a:buChar char="•"/>
            </a:pPr>
            <a:r>
              <a:rPr lang="en-US" sz="1600" dirty="0" smtClean="0">
                <a:solidFill>
                  <a:schemeClr val="tx1">
                    <a:lumMod val="75000"/>
                  </a:schemeClr>
                </a:solidFill>
              </a:rPr>
              <a:t>Understand legal and ethical </a:t>
            </a:r>
            <a:r>
              <a:rPr lang="en-US" sz="1600" dirty="0">
                <a:solidFill>
                  <a:schemeClr val="tx1">
                    <a:lumMod val="75000"/>
                  </a:schemeClr>
                </a:solidFill>
              </a:rPr>
              <a:t>Issues in Cybersecurity </a:t>
            </a:r>
            <a:endParaRPr lang="en-US" sz="1600" dirty="0" smtClean="0">
              <a:solidFill>
                <a:schemeClr val="tx1">
                  <a:lumMod val="75000"/>
                </a:schemeClr>
              </a:solidFill>
            </a:endParaRPr>
          </a:p>
          <a:p>
            <a:pPr marL="285750" indent="-285750">
              <a:buFont typeface="Arial" charset="0"/>
              <a:buChar char="•"/>
            </a:pPr>
            <a:endParaRPr lang="en-US" sz="1600" dirty="0">
              <a:solidFill>
                <a:schemeClr val="tx1">
                  <a:lumMod val="75000"/>
                </a:schemeClr>
              </a:solidFill>
            </a:endParaRPr>
          </a:p>
          <a:p>
            <a:pPr marL="285750" indent="-285750">
              <a:buFont typeface="Arial" charset="0"/>
              <a:buChar char="•"/>
            </a:pPr>
            <a:r>
              <a:rPr lang="en-US" sz="1600" dirty="0">
                <a:solidFill>
                  <a:schemeClr val="tx1">
                    <a:lumMod val="75000"/>
                  </a:schemeClr>
                </a:solidFill>
              </a:rPr>
              <a:t>Explore the opportunities for pursuing an education and a career in cybersecurity.</a:t>
            </a:r>
            <a:r>
              <a:rPr lang="en-SG" sz="1600" dirty="0">
                <a:solidFill>
                  <a:schemeClr val="tx1">
                    <a:lumMod val="75000"/>
                  </a:schemeClr>
                </a:solidFill>
              </a:rPr>
              <a:t> </a:t>
            </a: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14" name="Picture 13" descr="Chpat5.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448" y="1824149"/>
            <a:ext cx="3215720" cy="2487707"/>
          </a:xfrm>
          <a:prstGeom prst="rect">
            <a:avLst/>
          </a:prstGeom>
        </p:spPr>
      </p:pic>
    </p:spTree>
    <p:extLst>
      <p:ext uri="{BB962C8B-B14F-4D97-AF65-F5344CB8AC3E}">
        <p14:creationId xmlns:p14="http://schemas.microsoft.com/office/powerpoint/2010/main" val="40768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296" t="24146" r="45834" b="17745"/>
          <a:stretch/>
        </p:blipFill>
        <p:spPr>
          <a:xfrm>
            <a:off x="6079362" y="685266"/>
            <a:ext cx="3083461" cy="229714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712" t="40332" r="54236" b="13765"/>
          <a:stretch/>
        </p:blipFill>
        <p:spPr>
          <a:xfrm>
            <a:off x="0" y="693881"/>
            <a:ext cx="3051648" cy="229714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715" y="691796"/>
            <a:ext cx="3080733" cy="2290613"/>
          </a:xfrm>
          <a:prstGeom prst="rect">
            <a:avLst/>
          </a:prstGeom>
        </p:spPr>
      </p:pic>
      <p:sp>
        <p:nvSpPr>
          <p:cNvPr id="43" name="Isosceles Triangle 42"/>
          <p:cNvSpPr/>
          <p:nvPr/>
        </p:nvSpPr>
        <p:spPr>
          <a:xfrm>
            <a:off x="1321892" y="2788861"/>
            <a:ext cx="384518" cy="255400"/>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4" name="Isosceles Triangle 43"/>
          <p:cNvSpPr/>
          <p:nvPr/>
        </p:nvSpPr>
        <p:spPr>
          <a:xfrm>
            <a:off x="4377422" y="2788861"/>
            <a:ext cx="384518" cy="255400"/>
          </a:xfrm>
          <a:prstGeom prs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5" name="Isosceles Triangle 44"/>
          <p:cNvSpPr/>
          <p:nvPr/>
        </p:nvSpPr>
        <p:spPr>
          <a:xfrm>
            <a:off x="7419422" y="2788861"/>
            <a:ext cx="384518" cy="255400"/>
          </a:xfrm>
          <a:prstGeom prst="triangl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6095575" y="2982410"/>
            <a:ext cx="3067062" cy="185629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3" name="Rectangle 32"/>
          <p:cNvSpPr/>
          <p:nvPr/>
        </p:nvSpPr>
        <p:spPr>
          <a:xfrm>
            <a:off x="-23533" y="2982410"/>
            <a:ext cx="3054190" cy="185629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accent1"/>
              </a:solidFill>
            </a:endParaRPr>
          </a:p>
        </p:txBody>
      </p:sp>
      <p:sp>
        <p:nvSpPr>
          <p:cNvPr id="35" name="Rectangle 34"/>
          <p:cNvSpPr/>
          <p:nvPr/>
        </p:nvSpPr>
        <p:spPr>
          <a:xfrm>
            <a:off x="3023832" y="2982410"/>
            <a:ext cx="3075254" cy="185629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accent1"/>
              </a:solidFill>
            </a:endParaRPr>
          </a:p>
        </p:txBody>
      </p:sp>
      <p:sp>
        <p:nvSpPr>
          <p:cNvPr id="41" name="TextBox 40"/>
          <p:cNvSpPr txBox="1"/>
          <p:nvPr/>
        </p:nvSpPr>
        <p:spPr>
          <a:xfrm>
            <a:off x="3169224" y="3579047"/>
            <a:ext cx="2729752" cy="1169551"/>
          </a:xfrm>
          <a:prstGeom prst="rect">
            <a:avLst/>
          </a:prstGeom>
          <a:noFill/>
        </p:spPr>
        <p:txBody>
          <a:bodyPr wrap="square" rtlCol="0">
            <a:spAutoFit/>
          </a:bodyPr>
          <a:lstStyle/>
          <a:p>
            <a:pPr algn="ctr">
              <a:spcBef>
                <a:spcPts val="0"/>
              </a:spcBef>
            </a:pPr>
            <a:r>
              <a:rPr lang="en-US" sz="1400" dirty="0">
                <a:solidFill>
                  <a:schemeClr val="accent1"/>
                </a:solidFill>
              </a:rPr>
              <a:t>A report from Frost &amp; Sullivan and (ISC)</a:t>
            </a:r>
            <a:r>
              <a:rPr lang="en-US" sz="1400" baseline="30000" dirty="0">
                <a:solidFill>
                  <a:schemeClr val="accent1"/>
                </a:solidFill>
              </a:rPr>
              <a:t>2</a:t>
            </a:r>
            <a:r>
              <a:rPr lang="en-US" sz="1400" dirty="0">
                <a:solidFill>
                  <a:schemeClr val="accent1"/>
                </a:solidFill>
              </a:rPr>
              <a:t> found that the global cybersecurity workforce will have more than 1.5 million unfilled positions by 2020.</a:t>
            </a:r>
          </a:p>
        </p:txBody>
      </p:sp>
      <p:sp>
        <p:nvSpPr>
          <p:cNvPr id="19" name="Text Placeholder 20"/>
          <p:cNvSpPr txBox="1">
            <a:spLocks/>
          </p:cNvSpPr>
          <p:nvPr/>
        </p:nvSpPr>
        <p:spPr>
          <a:xfrm>
            <a:off x="181933" y="2945894"/>
            <a:ext cx="2651760" cy="731520"/>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en-US" sz="2000" spc="0" dirty="0" smtClean="0">
                <a:solidFill>
                  <a:schemeClr val="accent1"/>
                </a:solidFill>
              </a:rPr>
              <a:t>Everyone Needs to Know</a:t>
            </a:r>
            <a:endParaRPr lang="en-US" sz="2000" spc="0" dirty="0">
              <a:solidFill>
                <a:schemeClr val="accent1"/>
              </a:solidFill>
            </a:endParaRPr>
          </a:p>
        </p:txBody>
      </p:sp>
      <p:sp>
        <p:nvSpPr>
          <p:cNvPr id="25" name="Text Placeholder 21"/>
          <p:cNvSpPr txBox="1">
            <a:spLocks/>
          </p:cNvSpPr>
          <p:nvPr/>
        </p:nvSpPr>
        <p:spPr>
          <a:xfrm>
            <a:off x="3002984" y="2872050"/>
            <a:ext cx="3178310" cy="731520"/>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en-US" sz="2000" spc="0" dirty="0" smtClean="0">
                <a:solidFill>
                  <a:schemeClr val="accent1"/>
                </a:solidFill>
              </a:rPr>
              <a:t>Skill Shortage</a:t>
            </a:r>
            <a:endParaRPr lang="en-US" sz="2000" spc="0" dirty="0">
              <a:solidFill>
                <a:schemeClr val="accent1"/>
              </a:solidFill>
            </a:endParaRPr>
          </a:p>
        </p:txBody>
      </p:sp>
      <p:sp>
        <p:nvSpPr>
          <p:cNvPr id="28" name="Text Placeholder 22"/>
          <p:cNvSpPr txBox="1">
            <a:spLocks/>
          </p:cNvSpPr>
          <p:nvPr/>
        </p:nvSpPr>
        <p:spPr>
          <a:xfrm>
            <a:off x="6295663" y="2872050"/>
            <a:ext cx="2651760" cy="731520"/>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chemeClr val="tx2"/>
                </a:solidFill>
                <a:effectLst/>
                <a:uLnTx/>
                <a:uFillTx/>
                <a:latin typeface="+mj-lt"/>
                <a:ea typeface="+mj-ea"/>
                <a:cs typeface="CiscoSans Thin"/>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en-US" sz="2000" spc="0" dirty="0" smtClean="0">
                <a:solidFill>
                  <a:schemeClr val="accent1"/>
                </a:solidFill>
              </a:rPr>
              <a:t>Hot Jobs</a:t>
            </a:r>
            <a:endParaRPr lang="en-US" sz="2000" spc="0" dirty="0">
              <a:solidFill>
                <a:schemeClr val="accent1"/>
              </a:solidFill>
            </a:endParaRPr>
          </a:p>
        </p:txBody>
      </p:sp>
      <p:sp>
        <p:nvSpPr>
          <p:cNvPr id="23" name="Title 1"/>
          <p:cNvSpPr>
            <a:spLocks noGrp="1"/>
          </p:cNvSpPr>
          <p:nvPr>
            <p:ph type="title"/>
          </p:nvPr>
        </p:nvSpPr>
        <p:spPr>
          <a:xfrm>
            <a:off x="286374" y="109098"/>
            <a:ext cx="8345488" cy="731837"/>
          </a:xfrm>
        </p:spPr>
        <p:txBody>
          <a:bodyPr/>
          <a:lstStyle/>
          <a:p>
            <a:r>
              <a:rPr lang="en-US" dirty="0" smtClean="0"/>
              <a:t>Why Cybersecurity?</a:t>
            </a:r>
            <a:endParaRPr lang="en-US" sz="1800" dirty="0"/>
          </a:p>
        </p:txBody>
      </p:sp>
      <p:sp>
        <p:nvSpPr>
          <p:cNvPr id="24" name="TextBox 23"/>
          <p:cNvSpPr txBox="1"/>
          <p:nvPr/>
        </p:nvSpPr>
        <p:spPr>
          <a:xfrm>
            <a:off x="-12944" y="3579047"/>
            <a:ext cx="3054189" cy="1169551"/>
          </a:xfrm>
          <a:prstGeom prst="rect">
            <a:avLst/>
          </a:prstGeom>
          <a:noFill/>
        </p:spPr>
        <p:txBody>
          <a:bodyPr wrap="square" rtlCol="0">
            <a:spAutoFit/>
          </a:bodyPr>
          <a:lstStyle/>
          <a:p>
            <a:pPr algn="ctr">
              <a:spcBef>
                <a:spcPts val="0"/>
              </a:spcBef>
            </a:pPr>
            <a:r>
              <a:rPr lang="en-US" sz="1400" dirty="0" smtClean="0">
                <a:solidFill>
                  <a:schemeClr val="accent1"/>
                </a:solidFill>
              </a:rPr>
              <a:t>Even the grandmas on Facebook need to know and practice basic security hygiene, because what happens everywhere on the Internet can eventually affect us all.</a:t>
            </a:r>
            <a:endParaRPr lang="en-US" sz="1400" dirty="0">
              <a:solidFill>
                <a:schemeClr val="bg1"/>
              </a:solidFill>
            </a:endParaRPr>
          </a:p>
        </p:txBody>
      </p:sp>
      <p:sp>
        <p:nvSpPr>
          <p:cNvPr id="27" name="TextBox 26"/>
          <p:cNvSpPr txBox="1"/>
          <p:nvPr/>
        </p:nvSpPr>
        <p:spPr>
          <a:xfrm>
            <a:off x="6095435" y="3579046"/>
            <a:ext cx="3048565" cy="1169551"/>
          </a:xfrm>
          <a:prstGeom prst="rect">
            <a:avLst/>
          </a:prstGeom>
          <a:noFill/>
        </p:spPr>
        <p:txBody>
          <a:bodyPr wrap="square" rtlCol="0">
            <a:spAutoFit/>
          </a:bodyPr>
          <a:lstStyle/>
          <a:p>
            <a:pPr algn="ctr">
              <a:spcBef>
                <a:spcPts val="0"/>
              </a:spcBef>
            </a:pPr>
            <a:r>
              <a:rPr lang="en-US" sz="1400" dirty="0" smtClean="0">
                <a:solidFill>
                  <a:schemeClr val="accent1"/>
                </a:solidFill>
              </a:rPr>
              <a:t>10 IT skills that Employers need in 2017 – cybersecurity is rated top 3 skills that will be in high demand for 2017. Average salary for entry level jobs range from US$64k-$113k p.a.</a:t>
            </a:r>
            <a:endParaRPr lang="en-US" sz="1400" dirty="0">
              <a:solidFill>
                <a:schemeClr val="bg1"/>
              </a:solidFill>
            </a:endParaRPr>
          </a:p>
        </p:txBody>
      </p:sp>
      <p:sp>
        <p:nvSpPr>
          <p:cNvPr id="5" name="Rectangle 4">
            <a:hlinkClick r:id="rId6"/>
          </p:cNvPr>
          <p:cNvSpPr/>
          <p:nvPr/>
        </p:nvSpPr>
        <p:spPr>
          <a:xfrm>
            <a:off x="6095435" y="4838700"/>
            <a:ext cx="3067202" cy="304800"/>
          </a:xfrm>
          <a:prstGeom prst="rect">
            <a:avLst/>
          </a:prstGeom>
          <a:solidFill>
            <a:schemeClr val="bg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2"/>
                </a:solidFill>
              </a:rPr>
              <a:t>Source:  </a:t>
            </a:r>
            <a:r>
              <a:rPr lang="en-US" sz="800" dirty="0" smtClean="0">
                <a:solidFill>
                  <a:schemeClr val="tx2"/>
                </a:solidFill>
                <a:hlinkClick r:id="rId7"/>
              </a:rPr>
              <a:t>CIO from IDG</a:t>
            </a:r>
            <a:r>
              <a:rPr lang="en-US" sz="800" dirty="0" smtClean="0">
                <a:solidFill>
                  <a:schemeClr val="tx2"/>
                </a:solidFill>
              </a:rPr>
              <a:t> , </a:t>
            </a:r>
            <a:r>
              <a:rPr lang="en-US" sz="800" dirty="0" smtClean="0">
                <a:solidFill>
                  <a:schemeClr val="tx2"/>
                </a:solidFill>
                <a:hlinkClick r:id="rId7"/>
              </a:rPr>
              <a:t>Indeed.com</a:t>
            </a:r>
            <a:endParaRPr lang="en-US" sz="800" dirty="0">
              <a:solidFill>
                <a:schemeClr val="tx2"/>
              </a:solidFill>
            </a:endParaRPr>
          </a:p>
        </p:txBody>
      </p:sp>
      <p:sp>
        <p:nvSpPr>
          <p:cNvPr id="30" name="Rectangle 29">
            <a:hlinkClick r:id="rId6"/>
          </p:cNvPr>
          <p:cNvSpPr/>
          <p:nvPr/>
        </p:nvSpPr>
        <p:spPr>
          <a:xfrm>
            <a:off x="3027043" y="4838700"/>
            <a:ext cx="3068346" cy="304800"/>
          </a:xfrm>
          <a:prstGeom prst="rect">
            <a:avLst/>
          </a:prstGeom>
          <a:solidFill>
            <a:schemeClr val="accent5">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2"/>
                </a:solidFill>
              </a:rPr>
              <a:t>Source: </a:t>
            </a:r>
            <a:r>
              <a:rPr lang="en-US" sz="800" dirty="0" smtClean="0">
                <a:solidFill>
                  <a:schemeClr val="accent1"/>
                </a:solidFill>
                <a:hlinkClick r:id="rId8"/>
              </a:rPr>
              <a:t>report</a:t>
            </a:r>
            <a:endParaRPr lang="en-US" sz="800" dirty="0">
              <a:solidFill>
                <a:schemeClr val="tx2"/>
              </a:solidFill>
            </a:endParaRPr>
          </a:p>
        </p:txBody>
      </p:sp>
      <p:sp>
        <p:nvSpPr>
          <p:cNvPr id="31" name="Rectangle 30">
            <a:hlinkClick r:id="rId9"/>
          </p:cNvPr>
          <p:cNvSpPr/>
          <p:nvPr/>
        </p:nvSpPr>
        <p:spPr>
          <a:xfrm>
            <a:off x="-31065" y="4840784"/>
            <a:ext cx="3061721" cy="304800"/>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2"/>
                </a:solidFill>
              </a:rPr>
              <a:t>Source: </a:t>
            </a:r>
            <a:r>
              <a:rPr lang="en-US" sz="800" dirty="0" smtClean="0">
                <a:solidFill>
                  <a:schemeClr val="accent1"/>
                </a:solidFill>
                <a:hlinkClick r:id="rId8"/>
              </a:rPr>
              <a:t>Why Cybersecurity Starts at Home</a:t>
            </a:r>
            <a:endParaRPr lang="en-US" sz="800" dirty="0">
              <a:solidFill>
                <a:schemeClr val="tx2"/>
              </a:solidFill>
            </a:endParaRPr>
          </a:p>
        </p:txBody>
      </p:sp>
    </p:spTree>
    <p:extLst>
      <p:ext uri="{BB962C8B-B14F-4D97-AF65-F5344CB8AC3E}">
        <p14:creationId xmlns:p14="http://schemas.microsoft.com/office/powerpoint/2010/main" val="24371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2070" y="4618495"/>
            <a:ext cx="375315" cy="2781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9" name="Rectangle 358"/>
          <p:cNvSpPr/>
          <p:nvPr/>
        </p:nvSpPr>
        <p:spPr>
          <a:xfrm>
            <a:off x="433197" y="4758393"/>
            <a:ext cx="1617961" cy="247355"/>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8" name="Rectangle 357"/>
          <p:cNvSpPr/>
          <p:nvPr/>
        </p:nvSpPr>
        <p:spPr>
          <a:xfrm>
            <a:off x="445037" y="4461371"/>
            <a:ext cx="1617961" cy="247355"/>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7" name="Rectangle 356"/>
          <p:cNvSpPr/>
          <p:nvPr/>
        </p:nvSpPr>
        <p:spPr>
          <a:xfrm>
            <a:off x="439013" y="3698905"/>
            <a:ext cx="1617961" cy="720785"/>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6" name="Rectangle 355"/>
          <p:cNvSpPr/>
          <p:nvPr/>
        </p:nvSpPr>
        <p:spPr>
          <a:xfrm>
            <a:off x="445037" y="3299826"/>
            <a:ext cx="1617961" cy="362548"/>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5" name="Rectangle 354"/>
          <p:cNvSpPr/>
          <p:nvPr/>
        </p:nvSpPr>
        <p:spPr>
          <a:xfrm>
            <a:off x="439309" y="2906908"/>
            <a:ext cx="1617961" cy="355732"/>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4" name="Rectangle 353"/>
          <p:cNvSpPr/>
          <p:nvPr/>
        </p:nvSpPr>
        <p:spPr>
          <a:xfrm>
            <a:off x="448139" y="2509177"/>
            <a:ext cx="1617961" cy="362548"/>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9" name="Rectangle 38"/>
          <p:cNvSpPr/>
          <p:nvPr/>
        </p:nvSpPr>
        <p:spPr>
          <a:xfrm>
            <a:off x="446100" y="1722947"/>
            <a:ext cx="1617961" cy="744411"/>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41" name="Trapezoid 240"/>
          <p:cNvSpPr/>
          <p:nvPr/>
        </p:nvSpPr>
        <p:spPr>
          <a:xfrm>
            <a:off x="2097020" y="2905974"/>
            <a:ext cx="7009812" cy="355732"/>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34" name="Trapezoid 33"/>
          <p:cNvSpPr/>
          <p:nvPr/>
        </p:nvSpPr>
        <p:spPr>
          <a:xfrm>
            <a:off x="2092089" y="1716894"/>
            <a:ext cx="7011333" cy="754804"/>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35" name="Trapezoid 34"/>
          <p:cNvSpPr/>
          <p:nvPr/>
        </p:nvSpPr>
        <p:spPr>
          <a:xfrm>
            <a:off x="2092089" y="2508260"/>
            <a:ext cx="7009812" cy="365760"/>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253" name="Trapezoid 252"/>
          <p:cNvSpPr/>
          <p:nvPr/>
        </p:nvSpPr>
        <p:spPr>
          <a:xfrm>
            <a:off x="2104832" y="4460139"/>
            <a:ext cx="7013993" cy="256032"/>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247" name="Trapezoid 246"/>
          <p:cNvSpPr/>
          <p:nvPr/>
        </p:nvSpPr>
        <p:spPr>
          <a:xfrm>
            <a:off x="2101950" y="4761911"/>
            <a:ext cx="7009812" cy="257859"/>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259" name="Trapezoid 258"/>
          <p:cNvSpPr/>
          <p:nvPr/>
        </p:nvSpPr>
        <p:spPr>
          <a:xfrm>
            <a:off x="2099902" y="3299826"/>
            <a:ext cx="7009812" cy="365760"/>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800" dirty="0">
              <a:solidFill>
                <a:srgbClr val="FFFFFF"/>
              </a:solidFill>
              <a:latin typeface="Arial Narrow" charset="0"/>
              <a:ea typeface="Arial Narrow" charset="0"/>
              <a:cs typeface="Arial Narrow" charset="0"/>
            </a:endParaRPr>
          </a:p>
        </p:txBody>
      </p:sp>
      <p:sp>
        <p:nvSpPr>
          <p:cNvPr id="265" name="Trapezoid 264"/>
          <p:cNvSpPr/>
          <p:nvPr/>
        </p:nvSpPr>
        <p:spPr>
          <a:xfrm>
            <a:off x="2104833" y="3702164"/>
            <a:ext cx="7009812" cy="720785"/>
          </a:xfrm>
          <a:prstGeom prst="trapezoid">
            <a:avLst>
              <a:gd name="adj" fmla="val 0"/>
            </a:avLst>
          </a:prstGeom>
          <a:solidFill>
            <a:srgbClr val="ECECEC"/>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defRPr/>
            </a:pPr>
            <a:endParaRPr lang="en-US" sz="800" dirty="0">
              <a:solidFill>
                <a:srgbClr val="FFFFFF"/>
              </a:solidFill>
              <a:latin typeface="Arial Narrow" charset="0"/>
              <a:ea typeface="Arial Narrow" charset="0"/>
              <a:cs typeface="Arial Narrow" charset="0"/>
            </a:endParaRPr>
          </a:p>
        </p:txBody>
      </p:sp>
      <p:grpSp>
        <p:nvGrpSpPr>
          <p:cNvPr id="10" name="Group 9"/>
          <p:cNvGrpSpPr/>
          <p:nvPr/>
        </p:nvGrpSpPr>
        <p:grpSpPr>
          <a:xfrm>
            <a:off x="4142680" y="627674"/>
            <a:ext cx="4942809" cy="644878"/>
            <a:chOff x="3654147" y="622164"/>
            <a:chExt cx="5381600" cy="644878"/>
          </a:xfrm>
        </p:grpSpPr>
        <p:sp>
          <p:nvSpPr>
            <p:cNvPr id="102" name="Rectangle 101"/>
            <p:cNvSpPr/>
            <p:nvPr/>
          </p:nvSpPr>
          <p:spPr>
            <a:xfrm>
              <a:off x="3654147" y="622164"/>
              <a:ext cx="5381600" cy="367918"/>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88" name="Trapezoid 87"/>
            <p:cNvSpPr/>
            <p:nvPr/>
          </p:nvSpPr>
          <p:spPr>
            <a:xfrm>
              <a:off x="3654147" y="1006019"/>
              <a:ext cx="5381236" cy="261023"/>
            </a:xfrm>
            <a:prstGeom prst="trapezoid">
              <a:avLst>
                <a:gd name="adj" fmla="val 0"/>
              </a:avLst>
            </a:prstGeom>
            <a:solidFill>
              <a:srgbClr val="ECECE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endParaRPr lang="en-US" sz="900" dirty="0">
                <a:solidFill>
                  <a:srgbClr val="FFFFFF"/>
                </a:solidFill>
                <a:latin typeface="Arial Narrow" charset="0"/>
                <a:ea typeface="Arial Narrow" charset="0"/>
                <a:cs typeface="Arial Narrow" charset="0"/>
              </a:endParaRPr>
            </a:p>
          </p:txBody>
        </p:sp>
      </p:grpSp>
      <p:sp>
        <p:nvSpPr>
          <p:cNvPr id="2" name="Title 1"/>
          <p:cNvSpPr>
            <a:spLocks noGrp="1"/>
          </p:cNvSpPr>
          <p:nvPr>
            <p:ph type="title"/>
          </p:nvPr>
        </p:nvSpPr>
        <p:spPr>
          <a:xfrm>
            <a:off x="286374" y="109098"/>
            <a:ext cx="8345488" cy="731837"/>
          </a:xfrm>
        </p:spPr>
        <p:txBody>
          <a:bodyPr/>
          <a:lstStyle/>
          <a:p>
            <a:r>
              <a:rPr lang="en-US" dirty="0"/>
              <a:t>The </a:t>
            </a:r>
            <a:r>
              <a:rPr lang="en-US" dirty="0" smtClean="0"/>
              <a:t>Networking Academy Learning Portfolio</a:t>
            </a:r>
            <a:br>
              <a:rPr lang="en-US" dirty="0" smtClean="0"/>
            </a:br>
            <a:endParaRPr lang="en-US" sz="1800" dirty="0"/>
          </a:p>
        </p:txBody>
      </p:sp>
      <p:sp>
        <p:nvSpPr>
          <p:cNvPr id="31" name="TextBox 30"/>
          <p:cNvSpPr txBox="1"/>
          <p:nvPr/>
        </p:nvSpPr>
        <p:spPr>
          <a:xfrm>
            <a:off x="5839265" y="663403"/>
            <a:ext cx="1858154" cy="253895"/>
          </a:xfrm>
          <a:prstGeom prst="rect">
            <a:avLst/>
          </a:prstGeom>
          <a:noFill/>
          <a:ln w="12700">
            <a:noFill/>
          </a:ln>
        </p:spPr>
        <p:txBody>
          <a:bodyPr wrap="square" lIns="0" tIns="34280" rIns="0" bIns="34280">
            <a:spAutoFit/>
          </a:bodyPr>
          <a:lstStyle/>
          <a:p>
            <a:pPr algn="ctr" defTabSz="685622">
              <a:defRPr/>
            </a:pPr>
            <a:r>
              <a:rPr lang="en-US" sz="1200" dirty="0">
                <a:solidFill>
                  <a:srgbClr val="FFFFFF"/>
                </a:solidFill>
              </a:rPr>
              <a:t>Collaborate for Impact</a:t>
            </a:r>
          </a:p>
        </p:txBody>
      </p:sp>
      <p:sp>
        <p:nvSpPr>
          <p:cNvPr id="62" name="TextBox 61"/>
          <p:cNvSpPr txBox="1"/>
          <p:nvPr/>
        </p:nvSpPr>
        <p:spPr>
          <a:xfrm>
            <a:off x="2494047" y="970127"/>
            <a:ext cx="1809903" cy="200055"/>
          </a:xfrm>
          <a:prstGeom prst="rect">
            <a:avLst/>
          </a:prstGeom>
          <a:noFill/>
        </p:spPr>
        <p:txBody>
          <a:bodyPr wrap="square" rtlCol="0">
            <a:spAutoFit/>
          </a:bodyPr>
          <a:lstStyle/>
          <a:p>
            <a:r>
              <a:rPr lang="en-US" sz="700" dirty="0" smtClean="0">
                <a:solidFill>
                  <a:srgbClr val="FFFFFF">
                    <a:lumMod val="65000"/>
                  </a:srgbClr>
                </a:solidFill>
              </a:rPr>
              <a:t>* Available within 12 months</a:t>
            </a:r>
          </a:p>
        </p:txBody>
      </p:sp>
      <p:sp>
        <p:nvSpPr>
          <p:cNvPr id="82" name="TextBox 81"/>
          <p:cNvSpPr txBox="1"/>
          <p:nvPr/>
        </p:nvSpPr>
        <p:spPr>
          <a:xfrm>
            <a:off x="8313824" y="4966750"/>
            <a:ext cx="1248452" cy="200055"/>
          </a:xfrm>
          <a:prstGeom prst="rect">
            <a:avLst/>
          </a:prstGeom>
          <a:noFill/>
        </p:spPr>
        <p:txBody>
          <a:bodyPr wrap="square" rtlCol="0">
            <a:spAutoFit/>
          </a:bodyPr>
          <a:lstStyle/>
          <a:p>
            <a:r>
              <a:rPr lang="en-US" sz="700" dirty="0" smtClean="0">
                <a:solidFill>
                  <a:srgbClr val="58585B"/>
                </a:solidFill>
              </a:rPr>
              <a:t>October 2017</a:t>
            </a:r>
            <a:endParaRPr lang="en-US" sz="700" dirty="0">
              <a:solidFill>
                <a:srgbClr val="58585B"/>
              </a:solidFill>
            </a:endParaRPr>
          </a:p>
        </p:txBody>
      </p:sp>
      <p:sp>
        <p:nvSpPr>
          <p:cNvPr id="174" name="TextBox 173"/>
          <p:cNvSpPr txBox="1"/>
          <p:nvPr/>
        </p:nvSpPr>
        <p:spPr>
          <a:xfrm>
            <a:off x="628466" y="878187"/>
            <a:ext cx="1152880" cy="215444"/>
          </a:xfrm>
          <a:prstGeom prst="rect">
            <a:avLst/>
          </a:prstGeom>
          <a:noFill/>
        </p:spPr>
        <p:txBody>
          <a:bodyPr wrap="none" rtlCol="0">
            <a:spAutoFit/>
          </a:bodyPr>
          <a:lstStyle/>
          <a:p>
            <a:r>
              <a:rPr lang="en-US" sz="800" dirty="0" smtClean="0">
                <a:solidFill>
                  <a:srgbClr val="58585B"/>
                </a:solidFill>
              </a:rPr>
              <a:t>Aligns to Certification</a:t>
            </a:r>
            <a:endParaRPr lang="en-US" sz="800" dirty="0">
              <a:solidFill>
                <a:srgbClr val="58585B"/>
              </a:solidFill>
            </a:endParaRPr>
          </a:p>
        </p:txBody>
      </p:sp>
      <p:sp>
        <p:nvSpPr>
          <p:cNvPr id="184" name="Freeform 6"/>
          <p:cNvSpPr>
            <a:spLocks noEditPoints="1"/>
          </p:cNvSpPr>
          <p:nvPr/>
        </p:nvSpPr>
        <p:spPr bwMode="auto">
          <a:xfrm>
            <a:off x="456509" y="863793"/>
            <a:ext cx="216356" cy="21635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solidFill>
                <a:srgbClr val="58585B"/>
              </a:solidFill>
            </a:endParaRPr>
          </a:p>
        </p:txBody>
      </p:sp>
      <p:sp>
        <p:nvSpPr>
          <p:cNvPr id="8" name="Trapezoid 7"/>
          <p:cNvSpPr/>
          <p:nvPr/>
        </p:nvSpPr>
        <p:spPr>
          <a:xfrm>
            <a:off x="-8724" y="1610787"/>
            <a:ext cx="9150346" cy="996913"/>
          </a:xfrm>
          <a:prstGeom prst="trapezoid">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defTabSz="685622">
              <a:defRPr/>
            </a:pPr>
            <a:endParaRPr lang="en-US" dirty="0">
              <a:solidFill>
                <a:srgbClr val="FFFFFF"/>
              </a:solidFill>
              <a:latin typeface="Arial Rounded MT Bold" panose="020F0704030504030204" pitchFamily="34" charset="0"/>
            </a:endParaRPr>
          </a:p>
        </p:txBody>
      </p:sp>
      <p:sp>
        <p:nvSpPr>
          <p:cNvPr id="53" name="Rectangle 52"/>
          <p:cNvSpPr/>
          <p:nvPr/>
        </p:nvSpPr>
        <p:spPr bwMode="auto">
          <a:xfrm>
            <a:off x="4422889" y="1918361"/>
            <a:ext cx="1554821"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Mobility Fundamentals</a:t>
            </a:r>
            <a:endParaRPr lang="en-US" sz="800" b="1" dirty="0">
              <a:solidFill>
                <a:srgbClr val="004C69"/>
              </a:solidFill>
              <a:ea typeface="Arial Narrow" charset="0"/>
              <a:cs typeface="Arial Narrow" charset="0"/>
            </a:endParaRPr>
          </a:p>
        </p:txBody>
      </p:sp>
      <p:sp>
        <p:nvSpPr>
          <p:cNvPr id="54" name="Rectangle 53"/>
          <p:cNvSpPr/>
          <p:nvPr/>
        </p:nvSpPr>
        <p:spPr bwMode="auto">
          <a:xfrm>
            <a:off x="6926739" y="1696227"/>
            <a:ext cx="2187906" cy="4198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CCNA R&amp;S</a:t>
            </a:r>
            <a:r>
              <a:rPr lang="en-US" sz="800" b="1" dirty="0">
                <a:solidFill>
                  <a:srgbClr val="004C69"/>
                </a:solidFill>
                <a:ea typeface="Arial Narrow" charset="0"/>
                <a:cs typeface="Arial Narrow" charset="0"/>
              </a:rPr>
              <a:t>: </a:t>
            </a:r>
            <a:r>
              <a:rPr lang="en-US" sz="800" dirty="0" smtClean="0">
                <a:solidFill>
                  <a:srgbClr val="004C69"/>
                </a:solidFill>
                <a:ea typeface="Arial Narrow" charset="0"/>
                <a:cs typeface="Arial Narrow" charset="0"/>
              </a:rPr>
              <a:t>Introduction to </a:t>
            </a:r>
            <a:r>
              <a:rPr lang="en-US" sz="800" dirty="0">
                <a:solidFill>
                  <a:srgbClr val="004C69"/>
                </a:solidFill>
                <a:ea typeface="Arial Narrow" charset="0"/>
                <a:cs typeface="Arial Narrow" charset="0"/>
              </a:rPr>
              <a:t>Networks, R&amp;S </a:t>
            </a:r>
            <a:r>
              <a:rPr lang="en-US" sz="800" dirty="0" smtClean="0">
                <a:solidFill>
                  <a:srgbClr val="004C69"/>
                </a:solidFill>
                <a:ea typeface="Arial Narrow" charset="0"/>
                <a:cs typeface="Arial Narrow" charset="0"/>
              </a:rPr>
              <a:t>Essentials, </a:t>
            </a:r>
            <a:r>
              <a:rPr lang="en-US" sz="800" dirty="0">
                <a:solidFill>
                  <a:srgbClr val="004C69"/>
                </a:solidFill>
                <a:ea typeface="Arial Narrow" charset="0"/>
                <a:cs typeface="Arial Narrow" charset="0"/>
              </a:rPr>
              <a:t>Scaling </a:t>
            </a:r>
            <a:r>
              <a:rPr lang="en-US" sz="800" dirty="0" smtClean="0">
                <a:solidFill>
                  <a:srgbClr val="004C69"/>
                </a:solidFill>
                <a:ea typeface="Arial Narrow" charset="0"/>
                <a:cs typeface="Arial Narrow" charset="0"/>
              </a:rPr>
              <a:t>Networks, </a:t>
            </a:r>
            <a:r>
              <a:rPr lang="en-US" sz="800" dirty="0">
                <a:solidFill>
                  <a:srgbClr val="004C69"/>
                </a:solidFill>
                <a:ea typeface="Arial Narrow" charset="0"/>
                <a:cs typeface="Arial Narrow" charset="0"/>
              </a:rPr>
              <a:t>Connecting </a:t>
            </a:r>
            <a:r>
              <a:rPr lang="en-US" sz="800" dirty="0" smtClean="0">
                <a:solidFill>
                  <a:srgbClr val="004C69"/>
                </a:solidFill>
                <a:ea typeface="Arial Narrow" charset="0"/>
                <a:cs typeface="Arial Narrow" charset="0"/>
              </a:rPr>
              <a:t>Networks </a:t>
            </a:r>
            <a:endParaRPr lang="en-US" sz="800" dirty="0">
              <a:solidFill>
                <a:srgbClr val="004C69"/>
              </a:solidFill>
              <a:ea typeface="Arial Narrow" charset="0"/>
              <a:cs typeface="Arial Narrow" charset="0"/>
            </a:endParaRPr>
          </a:p>
        </p:txBody>
      </p:sp>
      <p:sp>
        <p:nvSpPr>
          <p:cNvPr id="55" name="Rectangle 54"/>
          <p:cNvSpPr/>
          <p:nvPr/>
        </p:nvSpPr>
        <p:spPr bwMode="auto">
          <a:xfrm>
            <a:off x="6931214" y="2072642"/>
            <a:ext cx="2019975" cy="1569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CCNP R&amp;S:  </a:t>
            </a:r>
            <a:r>
              <a:rPr lang="en-US" sz="800" dirty="0" smtClean="0">
                <a:solidFill>
                  <a:srgbClr val="004C69"/>
                </a:solidFill>
                <a:ea typeface="Arial Narrow" charset="0"/>
                <a:cs typeface="Arial Narrow" charset="0"/>
              </a:rPr>
              <a:t>Switch, Route, TShoot</a:t>
            </a:r>
            <a:endParaRPr lang="en-US" sz="800" dirty="0">
              <a:solidFill>
                <a:srgbClr val="004C69"/>
              </a:solidFill>
              <a:ea typeface="Arial Narrow" charset="0"/>
              <a:cs typeface="Arial Narrow" charset="0"/>
            </a:endParaRPr>
          </a:p>
        </p:txBody>
      </p:sp>
      <p:sp>
        <p:nvSpPr>
          <p:cNvPr id="56" name="Rectangle 55"/>
          <p:cNvSpPr/>
          <p:nvPr/>
        </p:nvSpPr>
        <p:spPr bwMode="auto">
          <a:xfrm>
            <a:off x="2368383" y="2580157"/>
            <a:ext cx="1828800"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Introduction to Cybersecurity</a:t>
            </a:r>
            <a:endParaRPr lang="en-US" sz="800" b="1" dirty="0">
              <a:solidFill>
                <a:srgbClr val="004C69"/>
              </a:solidFill>
              <a:ea typeface="Arial Narrow" charset="0"/>
              <a:cs typeface="Arial Narrow" charset="0"/>
            </a:endParaRPr>
          </a:p>
        </p:txBody>
      </p:sp>
      <p:sp>
        <p:nvSpPr>
          <p:cNvPr id="57" name="Rectangle 56"/>
          <p:cNvSpPr/>
          <p:nvPr/>
        </p:nvSpPr>
        <p:spPr bwMode="auto">
          <a:xfrm>
            <a:off x="2368383" y="2993508"/>
            <a:ext cx="1828800" cy="15765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Introduction to IoT</a:t>
            </a:r>
            <a:endParaRPr lang="en-US" sz="800" b="1" dirty="0">
              <a:solidFill>
                <a:srgbClr val="004C69"/>
              </a:solidFill>
              <a:ea typeface="Arial Narrow" charset="0"/>
              <a:cs typeface="Arial Narrow" charset="0"/>
            </a:endParaRPr>
          </a:p>
        </p:txBody>
      </p:sp>
      <p:sp>
        <p:nvSpPr>
          <p:cNvPr id="58" name="Rectangle 57"/>
          <p:cNvSpPr/>
          <p:nvPr/>
        </p:nvSpPr>
        <p:spPr bwMode="auto">
          <a:xfrm>
            <a:off x="6933342" y="2512876"/>
            <a:ext cx="2478484" cy="16154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CCNA Security</a:t>
            </a:r>
            <a:endParaRPr lang="en-US" sz="800" b="1" dirty="0">
              <a:solidFill>
                <a:srgbClr val="004C69"/>
              </a:solidFill>
              <a:ea typeface="Arial Narrow" charset="0"/>
              <a:cs typeface="Arial Narrow" charset="0"/>
            </a:endParaRPr>
          </a:p>
        </p:txBody>
      </p:sp>
      <p:sp>
        <p:nvSpPr>
          <p:cNvPr id="59" name="Rectangle 58"/>
          <p:cNvSpPr/>
          <p:nvPr/>
        </p:nvSpPr>
        <p:spPr bwMode="auto">
          <a:xfrm>
            <a:off x="4434982" y="2509437"/>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Cybersecurity Essentials</a:t>
            </a:r>
            <a:endParaRPr lang="en-US" sz="800" b="1" dirty="0">
              <a:solidFill>
                <a:srgbClr val="004C69"/>
              </a:solidFill>
              <a:ea typeface="Arial Narrow" charset="0"/>
              <a:cs typeface="Arial Narrow" charset="0"/>
            </a:endParaRPr>
          </a:p>
        </p:txBody>
      </p:sp>
      <p:sp>
        <p:nvSpPr>
          <p:cNvPr id="66" name="Rectangle 65"/>
          <p:cNvSpPr/>
          <p:nvPr/>
        </p:nvSpPr>
        <p:spPr bwMode="auto">
          <a:xfrm>
            <a:off x="6933342" y="2655875"/>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CCNA Cyber Ops*</a:t>
            </a:r>
            <a:endParaRPr lang="en-US" sz="800" b="1" dirty="0">
              <a:solidFill>
                <a:srgbClr val="004C69"/>
              </a:solidFill>
              <a:ea typeface="Arial Narrow" charset="0"/>
              <a:cs typeface="Arial Narrow" charset="0"/>
            </a:endParaRPr>
          </a:p>
        </p:txBody>
      </p:sp>
      <p:sp>
        <p:nvSpPr>
          <p:cNvPr id="83" name="Rectangle 82"/>
          <p:cNvSpPr/>
          <p:nvPr/>
        </p:nvSpPr>
        <p:spPr>
          <a:xfrm>
            <a:off x="2093209" y="1320195"/>
            <a:ext cx="1992638" cy="36791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84" name="Rectangle 83"/>
          <p:cNvSpPr/>
          <p:nvPr/>
        </p:nvSpPr>
        <p:spPr>
          <a:xfrm>
            <a:off x="4142680" y="1320195"/>
            <a:ext cx="2461354" cy="367918"/>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rgbClr val="FFFFFF"/>
              </a:solidFill>
            </a:endParaRPr>
          </a:p>
        </p:txBody>
      </p:sp>
      <p:sp>
        <p:nvSpPr>
          <p:cNvPr id="85" name="Rectangle 84"/>
          <p:cNvSpPr/>
          <p:nvPr/>
        </p:nvSpPr>
        <p:spPr>
          <a:xfrm>
            <a:off x="6635084" y="1320195"/>
            <a:ext cx="2466817" cy="36791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rgbClr val="FFFFFF"/>
              </a:solidFill>
            </a:endParaRPr>
          </a:p>
        </p:txBody>
      </p:sp>
      <p:sp>
        <p:nvSpPr>
          <p:cNvPr id="19" name="TextBox 18"/>
          <p:cNvSpPr txBox="1"/>
          <p:nvPr/>
        </p:nvSpPr>
        <p:spPr>
          <a:xfrm>
            <a:off x="2729272" y="1350268"/>
            <a:ext cx="960511" cy="276995"/>
          </a:xfrm>
          <a:prstGeom prst="rect">
            <a:avLst/>
          </a:prstGeom>
          <a:noFill/>
        </p:spPr>
        <p:txBody>
          <a:bodyPr wrap="none" lIns="91436" tIns="45718" rIns="91436" bIns="45718" rtlCol="0">
            <a:spAutoFit/>
          </a:bodyPr>
          <a:lstStyle/>
          <a:p>
            <a:pPr defTabSz="457181"/>
            <a:r>
              <a:rPr lang="en-US" sz="1200" dirty="0" smtClean="0">
                <a:solidFill>
                  <a:srgbClr val="FFFFFF"/>
                </a:solidFill>
              </a:rPr>
              <a:t>Exploratory</a:t>
            </a:r>
            <a:endParaRPr lang="en-US" sz="1200" dirty="0">
              <a:solidFill>
                <a:srgbClr val="FFFFFF"/>
              </a:solidFill>
            </a:endParaRPr>
          </a:p>
        </p:txBody>
      </p:sp>
      <p:sp>
        <p:nvSpPr>
          <p:cNvPr id="20" name="TextBox 19"/>
          <p:cNvSpPr txBox="1"/>
          <p:nvPr/>
        </p:nvSpPr>
        <p:spPr>
          <a:xfrm>
            <a:off x="4837267" y="1350268"/>
            <a:ext cx="1069515" cy="276995"/>
          </a:xfrm>
          <a:prstGeom prst="rect">
            <a:avLst/>
          </a:prstGeom>
          <a:noFill/>
        </p:spPr>
        <p:txBody>
          <a:bodyPr wrap="none" lIns="91436" tIns="45718" rIns="91436" bIns="45718" rtlCol="0">
            <a:spAutoFit/>
          </a:bodyPr>
          <a:lstStyle/>
          <a:p>
            <a:pPr defTabSz="457181"/>
            <a:r>
              <a:rPr lang="en-US" sz="1200" dirty="0" smtClean="0">
                <a:solidFill>
                  <a:srgbClr val="FFFFFF"/>
                </a:solidFill>
              </a:rPr>
              <a:t>Foundational</a:t>
            </a:r>
            <a:endParaRPr lang="en-US" sz="1200" dirty="0">
              <a:solidFill>
                <a:srgbClr val="FFFFFF"/>
              </a:solidFill>
            </a:endParaRPr>
          </a:p>
        </p:txBody>
      </p:sp>
      <p:sp>
        <p:nvSpPr>
          <p:cNvPr id="21" name="TextBox 20"/>
          <p:cNvSpPr txBox="1"/>
          <p:nvPr/>
        </p:nvSpPr>
        <p:spPr>
          <a:xfrm>
            <a:off x="7371695" y="1350268"/>
            <a:ext cx="1146460" cy="276995"/>
          </a:xfrm>
          <a:prstGeom prst="rect">
            <a:avLst/>
          </a:prstGeom>
          <a:noFill/>
        </p:spPr>
        <p:txBody>
          <a:bodyPr wrap="none" lIns="91436" tIns="45718" rIns="91436" bIns="45718" rtlCol="0">
            <a:spAutoFit/>
          </a:bodyPr>
          <a:lstStyle/>
          <a:p>
            <a:pPr defTabSz="457181"/>
            <a:r>
              <a:rPr lang="en-US" sz="1200" dirty="0" smtClean="0">
                <a:solidFill>
                  <a:srgbClr val="FFFFFF"/>
                </a:solidFill>
              </a:rPr>
              <a:t>Career-Ready</a:t>
            </a:r>
            <a:endParaRPr lang="en-US" sz="1200" dirty="0">
              <a:solidFill>
                <a:srgbClr val="FFFFFF"/>
              </a:solidFill>
            </a:endParaRPr>
          </a:p>
        </p:txBody>
      </p:sp>
      <p:sp>
        <p:nvSpPr>
          <p:cNvPr id="52" name="Rectangle 51"/>
          <p:cNvSpPr/>
          <p:nvPr/>
        </p:nvSpPr>
        <p:spPr bwMode="auto">
          <a:xfrm>
            <a:off x="4422889" y="1767111"/>
            <a:ext cx="127556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Networking Essentials</a:t>
            </a:r>
            <a:endParaRPr lang="en-US" sz="800" b="1" dirty="0">
              <a:solidFill>
                <a:srgbClr val="004C69"/>
              </a:solidFill>
              <a:ea typeface="Arial Narrow" charset="0"/>
              <a:cs typeface="Arial Narrow" charset="0"/>
            </a:endParaRPr>
          </a:p>
        </p:txBody>
      </p:sp>
      <p:sp>
        <p:nvSpPr>
          <p:cNvPr id="104" name="Isosceles Triangle 33"/>
          <p:cNvSpPr/>
          <p:nvPr/>
        </p:nvSpPr>
        <p:spPr>
          <a:xfrm flipV="1">
            <a:off x="7714955" y="1323963"/>
            <a:ext cx="205606" cy="457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smtClean="0">
              <a:solidFill>
                <a:srgbClr val="FFFFFF"/>
              </a:solidFill>
              <a:latin typeface="Arial Narrow" charset="0"/>
              <a:ea typeface="Arial Narrow" charset="0"/>
              <a:cs typeface="Arial Narrow" charset="0"/>
            </a:endParaRPr>
          </a:p>
        </p:txBody>
      </p:sp>
      <p:sp>
        <p:nvSpPr>
          <p:cNvPr id="107" name="Isosceles Triangle 33"/>
          <p:cNvSpPr/>
          <p:nvPr/>
        </p:nvSpPr>
        <p:spPr>
          <a:xfrm flipV="1">
            <a:off x="5285017" y="1330406"/>
            <a:ext cx="205606" cy="457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smtClean="0">
              <a:solidFill>
                <a:srgbClr val="FFFFFF"/>
              </a:solidFill>
              <a:latin typeface="Arial Narrow" charset="0"/>
              <a:ea typeface="Arial Narrow" charset="0"/>
              <a:cs typeface="Arial Narrow" charset="0"/>
            </a:endParaRPr>
          </a:p>
        </p:txBody>
      </p:sp>
      <p:sp>
        <p:nvSpPr>
          <p:cNvPr id="109" name="TextBox 108"/>
          <p:cNvSpPr txBox="1"/>
          <p:nvPr/>
        </p:nvSpPr>
        <p:spPr>
          <a:xfrm>
            <a:off x="844189" y="1957803"/>
            <a:ext cx="767979" cy="238507"/>
          </a:xfrm>
          <a:prstGeom prst="rect">
            <a:avLst/>
          </a:prstGeom>
          <a:noFill/>
        </p:spPr>
        <p:txBody>
          <a:bodyPr wrap="square" lIns="0" tIns="34280" rIns="0" bIns="34280">
            <a:spAutoFit/>
          </a:bodyPr>
          <a:lstStyle/>
          <a:p>
            <a:pPr defTabSz="685622">
              <a:defRPr/>
            </a:pPr>
            <a:r>
              <a:rPr lang="en-US" sz="1100" dirty="0">
                <a:solidFill>
                  <a:srgbClr val="FFFFFF"/>
                </a:solidFill>
                <a:latin typeface="Arial"/>
                <a:ea typeface="Arial Narrow" charset="0"/>
                <a:cs typeface="Arial Narrow" charset="0"/>
              </a:rPr>
              <a:t>Networking</a:t>
            </a:r>
          </a:p>
        </p:txBody>
      </p:sp>
      <p:sp>
        <p:nvSpPr>
          <p:cNvPr id="146" name="TextBox 145"/>
          <p:cNvSpPr txBox="1"/>
          <p:nvPr/>
        </p:nvSpPr>
        <p:spPr>
          <a:xfrm>
            <a:off x="844189" y="2582638"/>
            <a:ext cx="615680" cy="238507"/>
          </a:xfrm>
          <a:prstGeom prst="rect">
            <a:avLst/>
          </a:prstGeom>
          <a:noFill/>
        </p:spPr>
        <p:txBody>
          <a:bodyPr wrap="square" lIns="0" tIns="34280" rIns="0" bIns="34280">
            <a:spAutoFit/>
          </a:bodyPr>
          <a:lstStyle/>
          <a:p>
            <a:pPr defTabSz="685622">
              <a:defRPr/>
            </a:pPr>
            <a:r>
              <a:rPr lang="en-US" sz="1100" dirty="0">
                <a:solidFill>
                  <a:srgbClr val="FFFFFF"/>
                </a:solidFill>
                <a:latin typeface="Arial"/>
                <a:ea typeface="Arial Narrow" charset="0"/>
                <a:cs typeface="Arial Narrow" charset="0"/>
              </a:rPr>
              <a:t>Security</a:t>
            </a:r>
          </a:p>
        </p:txBody>
      </p:sp>
      <p:grpSp>
        <p:nvGrpSpPr>
          <p:cNvPr id="14" name="Group 13"/>
          <p:cNvGrpSpPr>
            <a:grpSpLocks noChangeAspect="1"/>
          </p:cNvGrpSpPr>
          <p:nvPr/>
        </p:nvGrpSpPr>
        <p:grpSpPr>
          <a:xfrm>
            <a:off x="543861" y="2574513"/>
            <a:ext cx="228600" cy="231877"/>
            <a:chOff x="186757" y="2435948"/>
            <a:chExt cx="288472" cy="284989"/>
          </a:xfrm>
        </p:grpSpPr>
        <p:grpSp>
          <p:nvGrpSpPr>
            <p:cNvPr id="231" name="Group 230"/>
            <p:cNvGrpSpPr>
              <a:grpSpLocks noChangeAspect="1"/>
            </p:cNvGrpSpPr>
            <p:nvPr/>
          </p:nvGrpSpPr>
          <p:grpSpPr>
            <a:xfrm>
              <a:off x="186757" y="2435948"/>
              <a:ext cx="288472" cy="284989"/>
              <a:chOff x="2632787" y="1629410"/>
              <a:chExt cx="1817884" cy="1795938"/>
            </a:xfrm>
          </p:grpSpPr>
          <p:sp>
            <p:nvSpPr>
              <p:cNvPr id="232" name="Chord 23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33" name="Chord 23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47" name="Group 146"/>
            <p:cNvGrpSpPr>
              <a:grpSpLocks noChangeAspect="1"/>
            </p:cNvGrpSpPr>
            <p:nvPr/>
          </p:nvGrpSpPr>
          <p:grpSpPr>
            <a:xfrm>
              <a:off x="271637" y="2488918"/>
              <a:ext cx="127454" cy="182880"/>
              <a:chOff x="-1050925" y="628650"/>
              <a:chExt cx="609600" cy="874712"/>
            </a:xfrm>
          </p:grpSpPr>
          <p:sp>
            <p:nvSpPr>
              <p:cNvPr id="148"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49"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0"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51"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grpSp>
      <p:sp>
        <p:nvSpPr>
          <p:cNvPr id="153" name="TextBox 152"/>
          <p:cNvSpPr txBox="1"/>
          <p:nvPr/>
        </p:nvSpPr>
        <p:spPr>
          <a:xfrm>
            <a:off x="844189" y="2968401"/>
            <a:ext cx="1195496" cy="238507"/>
          </a:xfrm>
          <a:prstGeom prst="rect">
            <a:avLst/>
          </a:prstGeom>
          <a:noFill/>
        </p:spPr>
        <p:txBody>
          <a:bodyPr wrap="square" lIns="0" tIns="34280" rIns="0" bIns="34280">
            <a:spAutoFit/>
          </a:bodyPr>
          <a:lstStyle/>
          <a:p>
            <a:pPr defTabSz="685622">
              <a:defRPr/>
            </a:pPr>
            <a:r>
              <a:rPr lang="en-US" sz="1100" dirty="0" smtClean="0">
                <a:solidFill>
                  <a:srgbClr val="FFFFFF"/>
                </a:solidFill>
                <a:latin typeface="Arial"/>
                <a:ea typeface="Arial Narrow" charset="0"/>
                <a:cs typeface="Arial Narrow" charset="0"/>
              </a:rPr>
              <a:t>IoT &amp; Analytics</a:t>
            </a:r>
            <a:endParaRPr lang="en-US" sz="1100" dirty="0">
              <a:solidFill>
                <a:srgbClr val="FFFFFF"/>
              </a:solidFill>
              <a:latin typeface="Arial"/>
              <a:ea typeface="Arial Narrow" charset="0"/>
              <a:cs typeface="Arial Narrow" charset="0"/>
            </a:endParaRPr>
          </a:p>
        </p:txBody>
      </p:sp>
      <p:grpSp>
        <p:nvGrpSpPr>
          <p:cNvPr id="15" name="Group 14"/>
          <p:cNvGrpSpPr>
            <a:grpSpLocks noChangeAspect="1"/>
          </p:cNvGrpSpPr>
          <p:nvPr/>
        </p:nvGrpSpPr>
        <p:grpSpPr>
          <a:xfrm>
            <a:off x="543861" y="2982406"/>
            <a:ext cx="228600" cy="231877"/>
            <a:chOff x="192015" y="2882636"/>
            <a:chExt cx="288472" cy="284989"/>
          </a:xfrm>
        </p:grpSpPr>
        <p:grpSp>
          <p:nvGrpSpPr>
            <p:cNvPr id="240" name="Group 239"/>
            <p:cNvGrpSpPr>
              <a:grpSpLocks noChangeAspect="1"/>
            </p:cNvGrpSpPr>
            <p:nvPr/>
          </p:nvGrpSpPr>
          <p:grpSpPr>
            <a:xfrm>
              <a:off x="192015" y="2882636"/>
              <a:ext cx="288472" cy="284989"/>
              <a:chOff x="2632787" y="1629410"/>
              <a:chExt cx="1817884" cy="1795938"/>
            </a:xfrm>
          </p:grpSpPr>
          <p:sp>
            <p:nvSpPr>
              <p:cNvPr id="242" name="Chord 24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43" name="Chord 24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54" name="Group 153"/>
            <p:cNvGrpSpPr>
              <a:grpSpLocks noChangeAspect="1"/>
            </p:cNvGrpSpPr>
            <p:nvPr/>
          </p:nvGrpSpPr>
          <p:grpSpPr>
            <a:xfrm>
              <a:off x="253311" y="2946745"/>
              <a:ext cx="166074" cy="182880"/>
              <a:chOff x="6067426" y="5260975"/>
              <a:chExt cx="533399" cy="587376"/>
            </a:xfrm>
          </p:grpSpPr>
          <p:sp>
            <p:nvSpPr>
              <p:cNvPr id="155"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nvGrpSpPr>
              <p:cNvPr id="156" name="Group 155"/>
              <p:cNvGrpSpPr/>
              <p:nvPr/>
            </p:nvGrpSpPr>
            <p:grpSpPr>
              <a:xfrm>
                <a:off x="6067426" y="5260975"/>
                <a:ext cx="493712" cy="430213"/>
                <a:chOff x="6067426" y="5260975"/>
                <a:chExt cx="493712" cy="430213"/>
              </a:xfrm>
            </p:grpSpPr>
            <p:sp>
              <p:nvSpPr>
                <p:cNvPr id="157"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58"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59"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0"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1"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2"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3"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4"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grpSp>
      </p:grpSp>
      <p:sp>
        <p:nvSpPr>
          <p:cNvPr id="46" name="Rectangle 45"/>
          <p:cNvSpPr/>
          <p:nvPr/>
        </p:nvSpPr>
        <p:spPr bwMode="auto">
          <a:xfrm>
            <a:off x="2368383" y="4478811"/>
            <a:ext cx="1828800"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Be Your Own Boss</a:t>
            </a:r>
            <a:endParaRPr lang="en-US" sz="800" b="1" dirty="0">
              <a:solidFill>
                <a:srgbClr val="004C69"/>
              </a:solidFill>
              <a:ea typeface="Arial Narrow" charset="0"/>
              <a:cs typeface="Arial Narrow" charset="0"/>
            </a:endParaRPr>
          </a:p>
        </p:txBody>
      </p:sp>
      <p:sp>
        <p:nvSpPr>
          <p:cNvPr id="47" name="Rectangle 46"/>
          <p:cNvSpPr/>
          <p:nvPr/>
        </p:nvSpPr>
        <p:spPr bwMode="auto">
          <a:xfrm>
            <a:off x="4396078" y="4478811"/>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Entrepreneurship</a:t>
            </a:r>
            <a:endParaRPr lang="en-US" sz="800" b="1" dirty="0">
              <a:solidFill>
                <a:srgbClr val="004C69"/>
              </a:solidFill>
              <a:ea typeface="Arial Narrow" charset="0"/>
              <a:cs typeface="Arial Narrow" charset="0"/>
            </a:endParaRPr>
          </a:p>
        </p:txBody>
      </p:sp>
      <p:grpSp>
        <p:nvGrpSpPr>
          <p:cNvPr id="18" name="Group 17"/>
          <p:cNvGrpSpPr>
            <a:grpSpLocks noChangeAspect="1"/>
          </p:cNvGrpSpPr>
          <p:nvPr/>
        </p:nvGrpSpPr>
        <p:grpSpPr>
          <a:xfrm>
            <a:off x="543861" y="4469110"/>
            <a:ext cx="228600" cy="231877"/>
            <a:chOff x="202531" y="4220512"/>
            <a:chExt cx="288472" cy="284989"/>
          </a:xfrm>
        </p:grpSpPr>
        <p:grpSp>
          <p:nvGrpSpPr>
            <p:cNvPr id="252" name="Group 251"/>
            <p:cNvGrpSpPr>
              <a:grpSpLocks noChangeAspect="1"/>
            </p:cNvGrpSpPr>
            <p:nvPr/>
          </p:nvGrpSpPr>
          <p:grpSpPr>
            <a:xfrm>
              <a:off x="202531" y="4220512"/>
              <a:ext cx="288472" cy="284989"/>
              <a:chOff x="2632787" y="1629410"/>
              <a:chExt cx="1817884" cy="1795938"/>
            </a:xfrm>
          </p:grpSpPr>
          <p:sp>
            <p:nvSpPr>
              <p:cNvPr id="254" name="Chord 25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55" name="Chord 25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66" name="Group 165"/>
            <p:cNvGrpSpPr>
              <a:grpSpLocks noChangeAspect="1"/>
            </p:cNvGrpSpPr>
            <p:nvPr/>
          </p:nvGrpSpPr>
          <p:grpSpPr>
            <a:xfrm>
              <a:off x="251498" y="4276323"/>
              <a:ext cx="188750" cy="182880"/>
              <a:chOff x="3687763" y="5326063"/>
              <a:chExt cx="663575" cy="642937"/>
            </a:xfrm>
          </p:grpSpPr>
          <p:sp>
            <p:nvSpPr>
              <p:cNvPr id="168" name="AutoShape 36"/>
              <p:cNvSpPr>
                <a:spLocks noChangeAspect="1" noChangeArrowheads="1" noTextEdit="1"/>
              </p:cNvSpPr>
              <p:nvPr/>
            </p:nvSpPr>
            <p:spPr bwMode="auto">
              <a:xfrm>
                <a:off x="3687763" y="5326063"/>
                <a:ext cx="6635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69" name="Freeform 38"/>
              <p:cNvSpPr>
                <a:spLocks/>
              </p:cNvSpPr>
              <p:nvPr/>
            </p:nvSpPr>
            <p:spPr bwMode="auto">
              <a:xfrm>
                <a:off x="3687763" y="5326063"/>
                <a:ext cx="642938" cy="387350"/>
              </a:xfrm>
              <a:custGeom>
                <a:avLst/>
                <a:gdLst>
                  <a:gd name="T0" fmla="*/ 2508 w 3773"/>
                  <a:gd name="T1" fmla="*/ 0 h 2274"/>
                  <a:gd name="T2" fmla="*/ 2872 w 3773"/>
                  <a:gd name="T3" fmla="*/ 364 h 2274"/>
                  <a:gd name="T4" fmla="*/ 1615 w 3773"/>
                  <a:gd name="T5" fmla="*/ 1504 h 2274"/>
                  <a:gd name="T6" fmla="*/ 845 w 3773"/>
                  <a:gd name="T7" fmla="*/ 1955 h 2274"/>
                  <a:gd name="T8" fmla="*/ 0 w 3773"/>
                  <a:gd name="T9" fmla="*/ 2274 h 2274"/>
                  <a:gd name="T10" fmla="*/ 909 w 3773"/>
                  <a:gd name="T11" fmla="*/ 2129 h 2274"/>
                  <a:gd name="T12" fmla="*/ 1792 w 3773"/>
                  <a:gd name="T13" fmla="*/ 1830 h 2274"/>
                  <a:gd name="T14" fmla="*/ 3390 w 3773"/>
                  <a:gd name="T15" fmla="*/ 881 h 2274"/>
                  <a:gd name="T16" fmla="*/ 3773 w 3773"/>
                  <a:gd name="T17" fmla="*/ 1263 h 2274"/>
                  <a:gd name="T18" fmla="*/ 3773 w 3773"/>
                  <a:gd name="T19" fmla="*/ 0 h 2274"/>
                  <a:gd name="T20" fmla="*/ 2508 w 3773"/>
                  <a:gd name="T21" fmla="*/ 0 h 2274"/>
                  <a:gd name="T22" fmla="*/ 2508 w 3773"/>
                  <a:gd name="T23" fmla="*/ 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3" h="2274">
                    <a:moveTo>
                      <a:pt x="2508" y="0"/>
                    </a:moveTo>
                    <a:cubicBezTo>
                      <a:pt x="2872" y="364"/>
                      <a:pt x="2872" y="364"/>
                      <a:pt x="2872" y="364"/>
                    </a:cubicBezTo>
                    <a:cubicBezTo>
                      <a:pt x="2517" y="792"/>
                      <a:pt x="2090" y="1178"/>
                      <a:pt x="1615" y="1504"/>
                    </a:cubicBezTo>
                    <a:cubicBezTo>
                      <a:pt x="1371" y="1672"/>
                      <a:pt x="1114" y="1824"/>
                      <a:pt x="845" y="1955"/>
                    </a:cubicBezTo>
                    <a:cubicBezTo>
                      <a:pt x="576" y="2086"/>
                      <a:pt x="295" y="2198"/>
                      <a:pt x="0" y="2274"/>
                    </a:cubicBezTo>
                    <a:cubicBezTo>
                      <a:pt x="305" y="2259"/>
                      <a:pt x="609" y="2205"/>
                      <a:pt x="909" y="2129"/>
                    </a:cubicBezTo>
                    <a:cubicBezTo>
                      <a:pt x="1209" y="2052"/>
                      <a:pt x="1503" y="1951"/>
                      <a:pt x="1792" y="1830"/>
                    </a:cubicBezTo>
                    <a:cubicBezTo>
                      <a:pt x="2356" y="1592"/>
                      <a:pt x="2897" y="1278"/>
                      <a:pt x="3390" y="881"/>
                    </a:cubicBezTo>
                    <a:cubicBezTo>
                      <a:pt x="3773" y="1263"/>
                      <a:pt x="3773" y="1263"/>
                      <a:pt x="3773" y="1263"/>
                    </a:cubicBezTo>
                    <a:cubicBezTo>
                      <a:pt x="3773" y="0"/>
                      <a:pt x="3773" y="0"/>
                      <a:pt x="3773" y="0"/>
                    </a:cubicBezTo>
                    <a:cubicBezTo>
                      <a:pt x="2508" y="0"/>
                      <a:pt x="2508" y="0"/>
                      <a:pt x="2508" y="0"/>
                    </a:cubicBezTo>
                    <a:cubicBezTo>
                      <a:pt x="2508" y="0"/>
                      <a:pt x="2508" y="0"/>
                      <a:pt x="2508"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0" name="Freeform 39"/>
              <p:cNvSpPr>
                <a:spLocks/>
              </p:cNvSpPr>
              <p:nvPr/>
            </p:nvSpPr>
            <p:spPr bwMode="auto">
              <a:xfrm>
                <a:off x="4160838" y="5583238"/>
                <a:ext cx="190500" cy="385762"/>
              </a:xfrm>
              <a:custGeom>
                <a:avLst/>
                <a:gdLst>
                  <a:gd name="T0" fmla="*/ 0 w 120"/>
                  <a:gd name="T1" fmla="*/ 0 h 243"/>
                  <a:gd name="T2" fmla="*/ 120 w 120"/>
                  <a:gd name="T3" fmla="*/ 0 h 243"/>
                  <a:gd name="T4" fmla="*/ 120 w 120"/>
                  <a:gd name="T5" fmla="*/ 243 h 243"/>
                  <a:gd name="T6" fmla="*/ 0 w 120"/>
                  <a:gd name="T7" fmla="*/ 243 h 243"/>
                  <a:gd name="T8" fmla="*/ 0 w 120"/>
                  <a:gd name="T9" fmla="*/ 0 h 243"/>
                  <a:gd name="T10" fmla="*/ 0 w 120"/>
                  <a:gd name="T11" fmla="*/ 0 h 243"/>
                </a:gdLst>
                <a:ahLst/>
                <a:cxnLst>
                  <a:cxn ang="0">
                    <a:pos x="T0" y="T1"/>
                  </a:cxn>
                  <a:cxn ang="0">
                    <a:pos x="T2" y="T3"/>
                  </a:cxn>
                  <a:cxn ang="0">
                    <a:pos x="T4" y="T5"/>
                  </a:cxn>
                  <a:cxn ang="0">
                    <a:pos x="T6" y="T7"/>
                  </a:cxn>
                  <a:cxn ang="0">
                    <a:pos x="T8" y="T9"/>
                  </a:cxn>
                  <a:cxn ang="0">
                    <a:pos x="T10" y="T11"/>
                  </a:cxn>
                </a:cxnLst>
                <a:rect l="0" t="0" r="r" b="b"/>
                <a:pathLst>
                  <a:path w="120" h="243">
                    <a:moveTo>
                      <a:pt x="0" y="0"/>
                    </a:moveTo>
                    <a:lnTo>
                      <a:pt x="120" y="0"/>
                    </a:lnTo>
                    <a:lnTo>
                      <a:pt x="120" y="243"/>
                    </a:lnTo>
                    <a:lnTo>
                      <a:pt x="0" y="243"/>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1" name="Freeform 40"/>
              <p:cNvSpPr>
                <a:spLocks/>
              </p:cNvSpPr>
              <p:nvPr/>
            </p:nvSpPr>
            <p:spPr bwMode="auto">
              <a:xfrm>
                <a:off x="3929063" y="5705475"/>
                <a:ext cx="188913" cy="263525"/>
              </a:xfrm>
              <a:custGeom>
                <a:avLst/>
                <a:gdLst>
                  <a:gd name="T0" fmla="*/ 0 w 119"/>
                  <a:gd name="T1" fmla="*/ 0 h 166"/>
                  <a:gd name="T2" fmla="*/ 119 w 119"/>
                  <a:gd name="T3" fmla="*/ 0 h 166"/>
                  <a:gd name="T4" fmla="*/ 119 w 119"/>
                  <a:gd name="T5" fmla="*/ 166 h 166"/>
                  <a:gd name="T6" fmla="*/ 0 w 119"/>
                  <a:gd name="T7" fmla="*/ 166 h 166"/>
                  <a:gd name="T8" fmla="*/ 0 w 119"/>
                  <a:gd name="T9" fmla="*/ 0 h 166"/>
                  <a:gd name="T10" fmla="*/ 0 w 119"/>
                  <a:gd name="T11" fmla="*/ 0 h 166"/>
                </a:gdLst>
                <a:ahLst/>
                <a:cxnLst>
                  <a:cxn ang="0">
                    <a:pos x="T0" y="T1"/>
                  </a:cxn>
                  <a:cxn ang="0">
                    <a:pos x="T2" y="T3"/>
                  </a:cxn>
                  <a:cxn ang="0">
                    <a:pos x="T4" y="T5"/>
                  </a:cxn>
                  <a:cxn ang="0">
                    <a:pos x="T6" y="T7"/>
                  </a:cxn>
                  <a:cxn ang="0">
                    <a:pos x="T8" y="T9"/>
                  </a:cxn>
                  <a:cxn ang="0">
                    <a:pos x="T10" y="T11"/>
                  </a:cxn>
                </a:cxnLst>
                <a:rect l="0" t="0" r="r" b="b"/>
                <a:pathLst>
                  <a:path w="119" h="166">
                    <a:moveTo>
                      <a:pt x="0" y="0"/>
                    </a:moveTo>
                    <a:lnTo>
                      <a:pt x="119" y="0"/>
                    </a:lnTo>
                    <a:lnTo>
                      <a:pt x="119" y="166"/>
                    </a:lnTo>
                    <a:lnTo>
                      <a:pt x="0" y="166"/>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2" name="Freeform 41"/>
              <p:cNvSpPr>
                <a:spLocks/>
              </p:cNvSpPr>
              <p:nvPr/>
            </p:nvSpPr>
            <p:spPr bwMode="auto">
              <a:xfrm>
                <a:off x="3706813" y="5775325"/>
                <a:ext cx="188913" cy="193675"/>
              </a:xfrm>
              <a:custGeom>
                <a:avLst/>
                <a:gdLst>
                  <a:gd name="T0" fmla="*/ 0 w 119"/>
                  <a:gd name="T1" fmla="*/ 0 h 122"/>
                  <a:gd name="T2" fmla="*/ 119 w 119"/>
                  <a:gd name="T3" fmla="*/ 0 h 122"/>
                  <a:gd name="T4" fmla="*/ 119 w 119"/>
                  <a:gd name="T5" fmla="*/ 122 h 122"/>
                  <a:gd name="T6" fmla="*/ 0 w 119"/>
                  <a:gd name="T7" fmla="*/ 122 h 122"/>
                  <a:gd name="T8" fmla="*/ 0 w 119"/>
                  <a:gd name="T9" fmla="*/ 0 h 122"/>
                  <a:gd name="T10" fmla="*/ 0 w 119"/>
                  <a:gd name="T11" fmla="*/ 0 h 122"/>
                </a:gdLst>
                <a:ahLst/>
                <a:cxnLst>
                  <a:cxn ang="0">
                    <a:pos x="T0" y="T1"/>
                  </a:cxn>
                  <a:cxn ang="0">
                    <a:pos x="T2" y="T3"/>
                  </a:cxn>
                  <a:cxn ang="0">
                    <a:pos x="T4" y="T5"/>
                  </a:cxn>
                  <a:cxn ang="0">
                    <a:pos x="T6" y="T7"/>
                  </a:cxn>
                  <a:cxn ang="0">
                    <a:pos x="T8" y="T9"/>
                  </a:cxn>
                  <a:cxn ang="0">
                    <a:pos x="T10" y="T11"/>
                  </a:cxn>
                </a:cxnLst>
                <a:rect l="0" t="0" r="r" b="b"/>
                <a:pathLst>
                  <a:path w="119" h="122">
                    <a:moveTo>
                      <a:pt x="0" y="0"/>
                    </a:moveTo>
                    <a:lnTo>
                      <a:pt x="119" y="0"/>
                    </a:lnTo>
                    <a:lnTo>
                      <a:pt x="119" y="122"/>
                    </a:lnTo>
                    <a:lnTo>
                      <a:pt x="0" y="122"/>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3" name="Freeform 42"/>
              <p:cNvSpPr>
                <a:spLocks/>
              </p:cNvSpPr>
              <p:nvPr/>
            </p:nvSpPr>
            <p:spPr bwMode="auto">
              <a:xfrm>
                <a:off x="3929063" y="5705475"/>
                <a:ext cx="95250" cy="263525"/>
              </a:xfrm>
              <a:custGeom>
                <a:avLst/>
                <a:gdLst>
                  <a:gd name="T0" fmla="*/ 0 w 60"/>
                  <a:gd name="T1" fmla="*/ 0 h 166"/>
                  <a:gd name="T2" fmla="*/ 60 w 60"/>
                  <a:gd name="T3" fmla="*/ 0 h 166"/>
                  <a:gd name="T4" fmla="*/ 60 w 60"/>
                  <a:gd name="T5" fmla="*/ 166 h 166"/>
                  <a:gd name="T6" fmla="*/ 0 w 60"/>
                  <a:gd name="T7" fmla="*/ 166 h 166"/>
                  <a:gd name="T8" fmla="*/ 0 w 60"/>
                  <a:gd name="T9" fmla="*/ 0 h 166"/>
                  <a:gd name="T10" fmla="*/ 0 w 60"/>
                  <a:gd name="T11" fmla="*/ 0 h 166"/>
                </a:gdLst>
                <a:ahLst/>
                <a:cxnLst>
                  <a:cxn ang="0">
                    <a:pos x="T0" y="T1"/>
                  </a:cxn>
                  <a:cxn ang="0">
                    <a:pos x="T2" y="T3"/>
                  </a:cxn>
                  <a:cxn ang="0">
                    <a:pos x="T4" y="T5"/>
                  </a:cxn>
                  <a:cxn ang="0">
                    <a:pos x="T6" y="T7"/>
                  </a:cxn>
                  <a:cxn ang="0">
                    <a:pos x="T8" y="T9"/>
                  </a:cxn>
                  <a:cxn ang="0">
                    <a:pos x="T10" y="T11"/>
                  </a:cxn>
                </a:cxnLst>
                <a:rect l="0" t="0" r="r" b="b"/>
                <a:pathLst>
                  <a:path w="60" h="166">
                    <a:moveTo>
                      <a:pt x="0" y="0"/>
                    </a:moveTo>
                    <a:lnTo>
                      <a:pt x="60" y="0"/>
                    </a:lnTo>
                    <a:lnTo>
                      <a:pt x="60" y="166"/>
                    </a:lnTo>
                    <a:lnTo>
                      <a:pt x="0" y="166"/>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grpSp>
      <p:sp>
        <p:nvSpPr>
          <p:cNvPr id="167" name="TextBox 166"/>
          <p:cNvSpPr txBox="1"/>
          <p:nvPr/>
        </p:nvSpPr>
        <p:spPr>
          <a:xfrm>
            <a:off x="844189" y="4451583"/>
            <a:ext cx="845710" cy="238507"/>
          </a:xfrm>
          <a:prstGeom prst="rect">
            <a:avLst/>
          </a:prstGeom>
          <a:noFill/>
        </p:spPr>
        <p:txBody>
          <a:bodyPr wrap="square" lIns="0" tIns="34280" rIns="0" bIns="34280">
            <a:spAutoFit/>
          </a:bodyPr>
          <a:lstStyle/>
          <a:p>
            <a:pPr defTabSz="685622">
              <a:defRPr/>
            </a:pPr>
            <a:r>
              <a:rPr lang="en-US" sz="1100" dirty="0" smtClean="0">
                <a:solidFill>
                  <a:srgbClr val="FFFFFF"/>
                </a:solidFill>
                <a:latin typeface="Arial"/>
                <a:ea typeface="Arial Narrow" charset="0"/>
                <a:cs typeface="Arial Narrow" charset="0"/>
              </a:rPr>
              <a:t>Business</a:t>
            </a:r>
            <a:endParaRPr lang="en-US" sz="1100" dirty="0">
              <a:solidFill>
                <a:srgbClr val="FFFFFF"/>
              </a:solidFill>
              <a:latin typeface="Arial"/>
              <a:ea typeface="Arial Narrow" charset="0"/>
              <a:cs typeface="Arial Narrow" charset="0"/>
            </a:endParaRPr>
          </a:p>
        </p:txBody>
      </p:sp>
      <p:sp>
        <p:nvSpPr>
          <p:cNvPr id="45" name="Rectangle 44"/>
          <p:cNvSpPr/>
          <p:nvPr/>
        </p:nvSpPr>
        <p:spPr bwMode="auto">
          <a:xfrm>
            <a:off x="2368383" y="4769058"/>
            <a:ext cx="1828800"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Get Connected</a:t>
            </a:r>
            <a:endParaRPr lang="en-US" sz="800" b="1" dirty="0">
              <a:solidFill>
                <a:srgbClr val="004C69"/>
              </a:solidFill>
              <a:ea typeface="Arial Narrow" charset="0"/>
              <a:cs typeface="Arial Narrow" charset="0"/>
            </a:endParaRPr>
          </a:p>
        </p:txBody>
      </p:sp>
      <p:sp>
        <p:nvSpPr>
          <p:cNvPr id="185" name="TextBox 184"/>
          <p:cNvSpPr txBox="1"/>
          <p:nvPr/>
        </p:nvSpPr>
        <p:spPr>
          <a:xfrm>
            <a:off x="844189" y="4750774"/>
            <a:ext cx="1199527" cy="238507"/>
          </a:xfrm>
          <a:prstGeom prst="rect">
            <a:avLst/>
          </a:prstGeom>
          <a:noFill/>
        </p:spPr>
        <p:txBody>
          <a:bodyPr wrap="square" lIns="0" tIns="34280" rIns="0" bIns="34280">
            <a:spAutoFit/>
          </a:bodyPr>
          <a:lstStyle/>
          <a:p>
            <a:pPr defTabSz="685622">
              <a:defRPr/>
            </a:pPr>
            <a:r>
              <a:rPr lang="en-US" sz="1100" dirty="0">
                <a:solidFill>
                  <a:srgbClr val="FFFFFF"/>
                </a:solidFill>
                <a:latin typeface="Arial"/>
                <a:ea typeface="Arial Narrow" charset="0"/>
                <a:cs typeface="Arial Narrow" charset="0"/>
              </a:rPr>
              <a:t>Digital  </a:t>
            </a:r>
            <a:r>
              <a:rPr lang="en-US" sz="1100" dirty="0" smtClean="0">
                <a:solidFill>
                  <a:srgbClr val="FFFFFF"/>
                </a:solidFill>
                <a:latin typeface="Arial"/>
                <a:ea typeface="Arial Narrow" charset="0"/>
                <a:cs typeface="Arial Narrow" charset="0"/>
              </a:rPr>
              <a:t>Literacy</a:t>
            </a:r>
            <a:endParaRPr lang="en-US" sz="1100" dirty="0">
              <a:solidFill>
                <a:srgbClr val="FFFFFF"/>
              </a:solidFill>
              <a:latin typeface="Arial"/>
              <a:ea typeface="Arial Narrow" charset="0"/>
              <a:cs typeface="Arial Narrow" charset="0"/>
            </a:endParaRPr>
          </a:p>
        </p:txBody>
      </p:sp>
      <p:grpSp>
        <p:nvGrpSpPr>
          <p:cNvPr id="22" name="Group 21"/>
          <p:cNvGrpSpPr>
            <a:grpSpLocks noChangeAspect="1"/>
          </p:cNvGrpSpPr>
          <p:nvPr/>
        </p:nvGrpSpPr>
        <p:grpSpPr>
          <a:xfrm>
            <a:off x="543861" y="4766132"/>
            <a:ext cx="228600" cy="231877"/>
            <a:chOff x="197273" y="4662824"/>
            <a:chExt cx="288472" cy="284989"/>
          </a:xfrm>
        </p:grpSpPr>
        <p:grpSp>
          <p:nvGrpSpPr>
            <p:cNvPr id="246" name="Group 245"/>
            <p:cNvGrpSpPr>
              <a:grpSpLocks noChangeAspect="1"/>
            </p:cNvGrpSpPr>
            <p:nvPr/>
          </p:nvGrpSpPr>
          <p:grpSpPr>
            <a:xfrm>
              <a:off x="197273" y="4662824"/>
              <a:ext cx="288472" cy="284989"/>
              <a:chOff x="2632787" y="1629410"/>
              <a:chExt cx="1817884" cy="1795938"/>
            </a:xfrm>
          </p:grpSpPr>
          <p:sp>
            <p:nvSpPr>
              <p:cNvPr id="248" name="Chord 24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49" name="Chord 24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86" name="Group 185"/>
            <p:cNvGrpSpPr>
              <a:grpSpLocks noChangeAspect="1"/>
            </p:cNvGrpSpPr>
            <p:nvPr/>
          </p:nvGrpSpPr>
          <p:grpSpPr>
            <a:xfrm flipH="1">
              <a:off x="305329" y="4713380"/>
              <a:ext cx="68389" cy="182880"/>
              <a:chOff x="-1458913" y="360363"/>
              <a:chExt cx="993775" cy="2657474"/>
            </a:xfrm>
          </p:grpSpPr>
          <p:sp>
            <p:nvSpPr>
              <p:cNvPr id="187" name="Freeform 31"/>
              <p:cNvSpPr>
                <a:spLocks/>
              </p:cNvSpPr>
              <p:nvPr/>
            </p:nvSpPr>
            <p:spPr bwMode="auto">
              <a:xfrm>
                <a:off x="-1382713" y="360363"/>
                <a:ext cx="914400" cy="1131887"/>
              </a:xfrm>
              <a:custGeom>
                <a:avLst/>
                <a:gdLst>
                  <a:gd name="T0" fmla="*/ 635 w 635"/>
                  <a:gd name="T1" fmla="*/ 467 h 790"/>
                  <a:gd name="T2" fmla="*/ 635 w 635"/>
                  <a:gd name="T3" fmla="*/ 477 h 790"/>
                  <a:gd name="T4" fmla="*/ 547 w 635"/>
                  <a:gd name="T5" fmla="*/ 565 h 790"/>
                  <a:gd name="T6" fmla="*/ 363 w 635"/>
                  <a:gd name="T7" fmla="*/ 565 h 790"/>
                  <a:gd name="T8" fmla="*/ 307 w 635"/>
                  <a:gd name="T9" fmla="*/ 621 h 790"/>
                  <a:gd name="T10" fmla="*/ 307 w 635"/>
                  <a:gd name="T11" fmla="*/ 790 h 790"/>
                  <a:gd name="T12" fmla="*/ 275 w 635"/>
                  <a:gd name="T13" fmla="*/ 790 h 790"/>
                  <a:gd name="T14" fmla="*/ 275 w 635"/>
                  <a:gd name="T15" fmla="*/ 619 h 790"/>
                  <a:gd name="T16" fmla="*/ 362 w 635"/>
                  <a:gd name="T17" fmla="*/ 533 h 790"/>
                  <a:gd name="T18" fmla="*/ 549 w 635"/>
                  <a:gd name="T19" fmla="*/ 533 h 790"/>
                  <a:gd name="T20" fmla="*/ 605 w 635"/>
                  <a:gd name="T21" fmla="*/ 477 h 790"/>
                  <a:gd name="T22" fmla="*/ 605 w 635"/>
                  <a:gd name="T23" fmla="*/ 467 h 790"/>
                  <a:gd name="T24" fmla="*/ 549 w 635"/>
                  <a:gd name="T25" fmla="*/ 411 h 790"/>
                  <a:gd name="T26" fmla="*/ 88 w 635"/>
                  <a:gd name="T27" fmla="*/ 411 h 790"/>
                  <a:gd name="T28" fmla="*/ 0 w 635"/>
                  <a:gd name="T29" fmla="*/ 323 h 790"/>
                  <a:gd name="T30" fmla="*/ 88 w 635"/>
                  <a:gd name="T31" fmla="*/ 235 h 790"/>
                  <a:gd name="T32" fmla="*/ 275 w 635"/>
                  <a:gd name="T33" fmla="*/ 235 h 790"/>
                  <a:gd name="T34" fmla="*/ 346 w 635"/>
                  <a:gd name="T35" fmla="*/ 165 h 790"/>
                  <a:gd name="T36" fmla="*/ 346 w 635"/>
                  <a:gd name="T37" fmla="*/ 0 h 790"/>
                  <a:gd name="T38" fmla="*/ 378 w 635"/>
                  <a:gd name="T39" fmla="*/ 2 h 790"/>
                  <a:gd name="T40" fmla="*/ 378 w 635"/>
                  <a:gd name="T41" fmla="*/ 166 h 790"/>
                  <a:gd name="T42" fmla="*/ 275 w 635"/>
                  <a:gd name="T43" fmla="*/ 269 h 790"/>
                  <a:gd name="T44" fmla="*/ 88 w 635"/>
                  <a:gd name="T45" fmla="*/ 269 h 790"/>
                  <a:gd name="T46" fmla="*/ 32 w 635"/>
                  <a:gd name="T47" fmla="*/ 325 h 790"/>
                  <a:gd name="T48" fmla="*/ 88 w 635"/>
                  <a:gd name="T49" fmla="*/ 381 h 790"/>
                  <a:gd name="T50" fmla="*/ 549 w 635"/>
                  <a:gd name="T51" fmla="*/ 381 h 790"/>
                  <a:gd name="T52" fmla="*/ 635 w 635"/>
                  <a:gd name="T53" fmla="*/ 46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790">
                    <a:moveTo>
                      <a:pt x="635" y="467"/>
                    </a:moveTo>
                    <a:cubicBezTo>
                      <a:pt x="635" y="477"/>
                      <a:pt x="635" y="477"/>
                      <a:pt x="635" y="477"/>
                    </a:cubicBezTo>
                    <a:cubicBezTo>
                      <a:pt x="635" y="525"/>
                      <a:pt x="595" y="565"/>
                      <a:pt x="547" y="565"/>
                    </a:cubicBezTo>
                    <a:cubicBezTo>
                      <a:pt x="363" y="565"/>
                      <a:pt x="363" y="565"/>
                      <a:pt x="363" y="565"/>
                    </a:cubicBezTo>
                    <a:cubicBezTo>
                      <a:pt x="333" y="565"/>
                      <a:pt x="307" y="590"/>
                      <a:pt x="307" y="621"/>
                    </a:cubicBezTo>
                    <a:cubicBezTo>
                      <a:pt x="307" y="790"/>
                      <a:pt x="307" y="790"/>
                      <a:pt x="307" y="790"/>
                    </a:cubicBezTo>
                    <a:cubicBezTo>
                      <a:pt x="275" y="790"/>
                      <a:pt x="275" y="790"/>
                      <a:pt x="275" y="790"/>
                    </a:cubicBezTo>
                    <a:cubicBezTo>
                      <a:pt x="275" y="619"/>
                      <a:pt x="275" y="619"/>
                      <a:pt x="275" y="619"/>
                    </a:cubicBezTo>
                    <a:cubicBezTo>
                      <a:pt x="275" y="571"/>
                      <a:pt x="314" y="533"/>
                      <a:pt x="362" y="533"/>
                    </a:cubicBezTo>
                    <a:cubicBezTo>
                      <a:pt x="549" y="533"/>
                      <a:pt x="549" y="533"/>
                      <a:pt x="549" y="533"/>
                    </a:cubicBezTo>
                    <a:cubicBezTo>
                      <a:pt x="579" y="533"/>
                      <a:pt x="605" y="507"/>
                      <a:pt x="605" y="477"/>
                    </a:cubicBezTo>
                    <a:cubicBezTo>
                      <a:pt x="605" y="467"/>
                      <a:pt x="605" y="467"/>
                      <a:pt x="605" y="467"/>
                    </a:cubicBezTo>
                    <a:cubicBezTo>
                      <a:pt x="605" y="437"/>
                      <a:pt x="579" y="411"/>
                      <a:pt x="549" y="411"/>
                    </a:cubicBezTo>
                    <a:cubicBezTo>
                      <a:pt x="88" y="411"/>
                      <a:pt x="88" y="411"/>
                      <a:pt x="88" y="411"/>
                    </a:cubicBezTo>
                    <a:cubicBezTo>
                      <a:pt x="40" y="411"/>
                      <a:pt x="0" y="371"/>
                      <a:pt x="0" y="323"/>
                    </a:cubicBezTo>
                    <a:cubicBezTo>
                      <a:pt x="0" y="275"/>
                      <a:pt x="39" y="235"/>
                      <a:pt x="88" y="235"/>
                    </a:cubicBezTo>
                    <a:cubicBezTo>
                      <a:pt x="275" y="235"/>
                      <a:pt x="275" y="235"/>
                      <a:pt x="275" y="235"/>
                    </a:cubicBezTo>
                    <a:cubicBezTo>
                      <a:pt x="314" y="235"/>
                      <a:pt x="346" y="203"/>
                      <a:pt x="346" y="165"/>
                    </a:cubicBezTo>
                    <a:cubicBezTo>
                      <a:pt x="346" y="0"/>
                      <a:pt x="346" y="0"/>
                      <a:pt x="346" y="0"/>
                    </a:cubicBezTo>
                    <a:cubicBezTo>
                      <a:pt x="357" y="0"/>
                      <a:pt x="367" y="2"/>
                      <a:pt x="378" y="2"/>
                    </a:cubicBezTo>
                    <a:cubicBezTo>
                      <a:pt x="378" y="166"/>
                      <a:pt x="378" y="166"/>
                      <a:pt x="378" y="166"/>
                    </a:cubicBezTo>
                    <a:cubicBezTo>
                      <a:pt x="378" y="222"/>
                      <a:pt x="331" y="269"/>
                      <a:pt x="275" y="269"/>
                    </a:cubicBezTo>
                    <a:cubicBezTo>
                      <a:pt x="88" y="269"/>
                      <a:pt x="88" y="269"/>
                      <a:pt x="88" y="269"/>
                    </a:cubicBezTo>
                    <a:cubicBezTo>
                      <a:pt x="58" y="269"/>
                      <a:pt x="32" y="294"/>
                      <a:pt x="32" y="325"/>
                    </a:cubicBezTo>
                    <a:cubicBezTo>
                      <a:pt x="32" y="355"/>
                      <a:pt x="58" y="381"/>
                      <a:pt x="88" y="381"/>
                    </a:cubicBezTo>
                    <a:cubicBezTo>
                      <a:pt x="549" y="381"/>
                      <a:pt x="549" y="381"/>
                      <a:pt x="549" y="381"/>
                    </a:cubicBezTo>
                    <a:cubicBezTo>
                      <a:pt x="597" y="379"/>
                      <a:pt x="635" y="419"/>
                      <a:pt x="635" y="4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8" name="Freeform 32"/>
              <p:cNvSpPr>
                <a:spLocks/>
              </p:cNvSpPr>
              <p:nvPr/>
            </p:nvSpPr>
            <p:spPr bwMode="auto">
              <a:xfrm>
                <a:off x="-1458913" y="1406525"/>
                <a:ext cx="498475" cy="1611312"/>
              </a:xfrm>
              <a:custGeom>
                <a:avLst/>
                <a:gdLst>
                  <a:gd name="T0" fmla="*/ 343 w 346"/>
                  <a:gd name="T1" fmla="*/ 0 h 1125"/>
                  <a:gd name="T2" fmla="*/ 0 w 346"/>
                  <a:gd name="T3" fmla="*/ 343 h 1125"/>
                  <a:gd name="T4" fmla="*/ 0 w 346"/>
                  <a:gd name="T5" fmla="*/ 783 h 1125"/>
                  <a:gd name="T6" fmla="*/ 343 w 346"/>
                  <a:gd name="T7" fmla="*/ 1125 h 1125"/>
                  <a:gd name="T8" fmla="*/ 346 w 346"/>
                  <a:gd name="T9" fmla="*/ 1125 h 1125"/>
                  <a:gd name="T10" fmla="*/ 346 w 346"/>
                  <a:gd name="T11" fmla="*/ 0 h 1125"/>
                  <a:gd name="T12" fmla="*/ 343 w 346"/>
                  <a:gd name="T13" fmla="*/ 0 h 1125"/>
                </a:gdLst>
                <a:ahLst/>
                <a:cxnLst>
                  <a:cxn ang="0">
                    <a:pos x="T0" y="T1"/>
                  </a:cxn>
                  <a:cxn ang="0">
                    <a:pos x="T2" y="T3"/>
                  </a:cxn>
                  <a:cxn ang="0">
                    <a:pos x="T4" y="T5"/>
                  </a:cxn>
                  <a:cxn ang="0">
                    <a:pos x="T6" y="T7"/>
                  </a:cxn>
                  <a:cxn ang="0">
                    <a:pos x="T8" y="T9"/>
                  </a:cxn>
                  <a:cxn ang="0">
                    <a:pos x="T10" y="T11"/>
                  </a:cxn>
                  <a:cxn ang="0">
                    <a:pos x="T12" y="T13"/>
                  </a:cxn>
                </a:cxnLst>
                <a:rect l="0" t="0" r="r" b="b"/>
                <a:pathLst>
                  <a:path w="346" h="1125">
                    <a:moveTo>
                      <a:pt x="343" y="0"/>
                    </a:moveTo>
                    <a:cubicBezTo>
                      <a:pt x="154" y="0"/>
                      <a:pt x="0" y="154"/>
                      <a:pt x="0" y="343"/>
                    </a:cubicBezTo>
                    <a:cubicBezTo>
                      <a:pt x="0" y="783"/>
                      <a:pt x="0" y="783"/>
                      <a:pt x="0" y="783"/>
                    </a:cubicBezTo>
                    <a:cubicBezTo>
                      <a:pt x="0" y="971"/>
                      <a:pt x="154" y="1125"/>
                      <a:pt x="343" y="1125"/>
                    </a:cubicBezTo>
                    <a:cubicBezTo>
                      <a:pt x="346" y="1125"/>
                      <a:pt x="346" y="1125"/>
                      <a:pt x="346" y="1125"/>
                    </a:cubicBezTo>
                    <a:cubicBezTo>
                      <a:pt x="346" y="0"/>
                      <a:pt x="346" y="0"/>
                      <a:pt x="346" y="0"/>
                    </a:cubicBezTo>
                    <a:lnTo>
                      <a:pt x="343"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89" name="Freeform 33"/>
              <p:cNvSpPr>
                <a:spLocks/>
              </p:cNvSpPr>
              <p:nvPr/>
            </p:nvSpPr>
            <p:spPr bwMode="auto">
              <a:xfrm>
                <a:off x="-960438" y="1406525"/>
                <a:ext cx="495300" cy="1611312"/>
              </a:xfrm>
              <a:custGeom>
                <a:avLst/>
                <a:gdLst>
                  <a:gd name="T0" fmla="*/ 344 w 344"/>
                  <a:gd name="T1" fmla="*/ 783 h 1125"/>
                  <a:gd name="T2" fmla="*/ 344 w 344"/>
                  <a:gd name="T3" fmla="*/ 343 h 1125"/>
                  <a:gd name="T4" fmla="*/ 2 w 344"/>
                  <a:gd name="T5" fmla="*/ 0 h 1125"/>
                  <a:gd name="T6" fmla="*/ 0 w 344"/>
                  <a:gd name="T7" fmla="*/ 0 h 1125"/>
                  <a:gd name="T8" fmla="*/ 0 w 344"/>
                  <a:gd name="T9" fmla="*/ 1125 h 1125"/>
                  <a:gd name="T10" fmla="*/ 2 w 344"/>
                  <a:gd name="T11" fmla="*/ 1125 h 1125"/>
                  <a:gd name="T12" fmla="*/ 344 w 344"/>
                  <a:gd name="T13" fmla="*/ 783 h 1125"/>
                </a:gdLst>
                <a:ahLst/>
                <a:cxnLst>
                  <a:cxn ang="0">
                    <a:pos x="T0" y="T1"/>
                  </a:cxn>
                  <a:cxn ang="0">
                    <a:pos x="T2" y="T3"/>
                  </a:cxn>
                  <a:cxn ang="0">
                    <a:pos x="T4" y="T5"/>
                  </a:cxn>
                  <a:cxn ang="0">
                    <a:pos x="T6" y="T7"/>
                  </a:cxn>
                  <a:cxn ang="0">
                    <a:pos x="T8" y="T9"/>
                  </a:cxn>
                  <a:cxn ang="0">
                    <a:pos x="T10" y="T11"/>
                  </a:cxn>
                  <a:cxn ang="0">
                    <a:pos x="T12" y="T13"/>
                  </a:cxn>
                </a:cxnLst>
                <a:rect l="0" t="0" r="r" b="b"/>
                <a:pathLst>
                  <a:path w="344" h="1125">
                    <a:moveTo>
                      <a:pt x="344" y="783"/>
                    </a:moveTo>
                    <a:cubicBezTo>
                      <a:pt x="344" y="343"/>
                      <a:pt x="344" y="343"/>
                      <a:pt x="344" y="343"/>
                    </a:cubicBezTo>
                    <a:cubicBezTo>
                      <a:pt x="344" y="154"/>
                      <a:pt x="190" y="0"/>
                      <a:pt x="2" y="0"/>
                    </a:cubicBezTo>
                    <a:cubicBezTo>
                      <a:pt x="0" y="0"/>
                      <a:pt x="0" y="0"/>
                      <a:pt x="0" y="0"/>
                    </a:cubicBezTo>
                    <a:cubicBezTo>
                      <a:pt x="0" y="1125"/>
                      <a:pt x="0" y="1125"/>
                      <a:pt x="0" y="1125"/>
                    </a:cubicBezTo>
                    <a:cubicBezTo>
                      <a:pt x="2" y="1125"/>
                      <a:pt x="2" y="1125"/>
                      <a:pt x="2" y="1125"/>
                    </a:cubicBezTo>
                    <a:cubicBezTo>
                      <a:pt x="190" y="1125"/>
                      <a:pt x="344" y="971"/>
                      <a:pt x="344" y="7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0" name="Freeform 34"/>
              <p:cNvSpPr>
                <a:spLocks/>
              </p:cNvSpPr>
              <p:nvPr/>
            </p:nvSpPr>
            <p:spPr bwMode="auto">
              <a:xfrm>
                <a:off x="-1455738" y="1409700"/>
                <a:ext cx="495300" cy="635000"/>
              </a:xfrm>
              <a:custGeom>
                <a:avLst/>
                <a:gdLst>
                  <a:gd name="T0" fmla="*/ 328 w 344"/>
                  <a:gd name="T1" fmla="*/ 206 h 443"/>
                  <a:gd name="T2" fmla="*/ 328 w 344"/>
                  <a:gd name="T3" fmla="*/ 0 h 443"/>
                  <a:gd name="T4" fmla="*/ 0 w 344"/>
                  <a:gd name="T5" fmla="*/ 341 h 443"/>
                  <a:gd name="T6" fmla="*/ 0 w 344"/>
                  <a:gd name="T7" fmla="*/ 443 h 443"/>
                  <a:gd name="T8" fmla="*/ 344 w 344"/>
                  <a:gd name="T9" fmla="*/ 443 h 443"/>
                  <a:gd name="T10" fmla="*/ 344 w 344"/>
                  <a:gd name="T11" fmla="*/ 206 h 443"/>
                  <a:gd name="T12" fmla="*/ 328 w 344"/>
                  <a:gd name="T13" fmla="*/ 206 h 443"/>
                </a:gdLst>
                <a:ahLst/>
                <a:cxnLst>
                  <a:cxn ang="0">
                    <a:pos x="T0" y="T1"/>
                  </a:cxn>
                  <a:cxn ang="0">
                    <a:pos x="T2" y="T3"/>
                  </a:cxn>
                  <a:cxn ang="0">
                    <a:pos x="T4" y="T5"/>
                  </a:cxn>
                  <a:cxn ang="0">
                    <a:pos x="T6" y="T7"/>
                  </a:cxn>
                  <a:cxn ang="0">
                    <a:pos x="T8" y="T9"/>
                  </a:cxn>
                  <a:cxn ang="0">
                    <a:pos x="T10" y="T11"/>
                  </a:cxn>
                  <a:cxn ang="0">
                    <a:pos x="T12" y="T13"/>
                  </a:cxn>
                </a:cxnLst>
                <a:rect l="0" t="0" r="r" b="b"/>
                <a:pathLst>
                  <a:path w="344" h="443">
                    <a:moveTo>
                      <a:pt x="328" y="206"/>
                    </a:moveTo>
                    <a:cubicBezTo>
                      <a:pt x="328" y="0"/>
                      <a:pt x="328" y="0"/>
                      <a:pt x="328" y="0"/>
                    </a:cubicBezTo>
                    <a:cubicBezTo>
                      <a:pt x="146" y="6"/>
                      <a:pt x="0" y="157"/>
                      <a:pt x="0" y="341"/>
                    </a:cubicBezTo>
                    <a:cubicBezTo>
                      <a:pt x="0" y="443"/>
                      <a:pt x="0" y="443"/>
                      <a:pt x="0" y="443"/>
                    </a:cubicBezTo>
                    <a:cubicBezTo>
                      <a:pt x="344" y="443"/>
                      <a:pt x="344" y="443"/>
                      <a:pt x="344" y="443"/>
                    </a:cubicBezTo>
                    <a:cubicBezTo>
                      <a:pt x="344" y="206"/>
                      <a:pt x="344" y="206"/>
                      <a:pt x="344" y="206"/>
                    </a:cubicBezTo>
                    <a:lnTo>
                      <a:pt x="328" y="206"/>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1" name="Freeform 35"/>
              <p:cNvSpPr>
                <a:spLocks/>
              </p:cNvSpPr>
              <p:nvPr/>
            </p:nvSpPr>
            <p:spPr bwMode="auto">
              <a:xfrm>
                <a:off x="-960438" y="1406525"/>
                <a:ext cx="495300" cy="638175"/>
              </a:xfrm>
              <a:custGeom>
                <a:avLst/>
                <a:gdLst>
                  <a:gd name="T0" fmla="*/ 344 w 344"/>
                  <a:gd name="T1" fmla="*/ 343 h 445"/>
                  <a:gd name="T2" fmla="*/ 16 w 344"/>
                  <a:gd name="T3" fmla="*/ 0 h 445"/>
                  <a:gd name="T4" fmla="*/ 16 w 344"/>
                  <a:gd name="T5" fmla="*/ 208 h 445"/>
                  <a:gd name="T6" fmla="*/ 0 w 344"/>
                  <a:gd name="T7" fmla="*/ 208 h 445"/>
                  <a:gd name="T8" fmla="*/ 0 w 344"/>
                  <a:gd name="T9" fmla="*/ 445 h 445"/>
                  <a:gd name="T10" fmla="*/ 344 w 344"/>
                  <a:gd name="T11" fmla="*/ 445 h 445"/>
                  <a:gd name="T12" fmla="*/ 344 w 344"/>
                  <a:gd name="T13" fmla="*/ 343 h 445"/>
                </a:gdLst>
                <a:ahLst/>
                <a:cxnLst>
                  <a:cxn ang="0">
                    <a:pos x="T0" y="T1"/>
                  </a:cxn>
                  <a:cxn ang="0">
                    <a:pos x="T2" y="T3"/>
                  </a:cxn>
                  <a:cxn ang="0">
                    <a:pos x="T4" y="T5"/>
                  </a:cxn>
                  <a:cxn ang="0">
                    <a:pos x="T6" y="T7"/>
                  </a:cxn>
                  <a:cxn ang="0">
                    <a:pos x="T8" y="T9"/>
                  </a:cxn>
                  <a:cxn ang="0">
                    <a:pos x="T10" y="T11"/>
                  </a:cxn>
                  <a:cxn ang="0">
                    <a:pos x="T12" y="T13"/>
                  </a:cxn>
                </a:cxnLst>
                <a:rect l="0" t="0" r="r" b="b"/>
                <a:pathLst>
                  <a:path w="344" h="445">
                    <a:moveTo>
                      <a:pt x="344" y="343"/>
                    </a:moveTo>
                    <a:cubicBezTo>
                      <a:pt x="344" y="159"/>
                      <a:pt x="198" y="8"/>
                      <a:pt x="16" y="0"/>
                    </a:cubicBezTo>
                    <a:cubicBezTo>
                      <a:pt x="16" y="208"/>
                      <a:pt x="16" y="208"/>
                      <a:pt x="16" y="208"/>
                    </a:cubicBezTo>
                    <a:cubicBezTo>
                      <a:pt x="0" y="208"/>
                      <a:pt x="0" y="208"/>
                      <a:pt x="0" y="208"/>
                    </a:cubicBezTo>
                    <a:cubicBezTo>
                      <a:pt x="0" y="445"/>
                      <a:pt x="0" y="445"/>
                      <a:pt x="0" y="445"/>
                    </a:cubicBezTo>
                    <a:cubicBezTo>
                      <a:pt x="344" y="445"/>
                      <a:pt x="344" y="445"/>
                      <a:pt x="344" y="445"/>
                    </a:cubicBezTo>
                    <a:lnTo>
                      <a:pt x="344" y="34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2" name="Freeform 36"/>
              <p:cNvSpPr>
                <a:spLocks/>
              </p:cNvSpPr>
              <p:nvPr/>
            </p:nvSpPr>
            <p:spPr bwMode="auto">
              <a:xfrm>
                <a:off x="-1031876" y="1625600"/>
                <a:ext cx="71438" cy="330200"/>
              </a:xfrm>
              <a:custGeom>
                <a:avLst/>
                <a:gdLst>
                  <a:gd name="T0" fmla="*/ 0 w 50"/>
                  <a:gd name="T1" fmla="*/ 50 h 231"/>
                  <a:gd name="T2" fmla="*/ 0 w 50"/>
                  <a:gd name="T3" fmla="*/ 181 h 231"/>
                  <a:gd name="T4" fmla="*/ 50 w 50"/>
                  <a:gd name="T5" fmla="*/ 231 h 231"/>
                  <a:gd name="T6" fmla="*/ 50 w 50"/>
                  <a:gd name="T7" fmla="*/ 0 h 231"/>
                  <a:gd name="T8" fmla="*/ 0 w 50"/>
                  <a:gd name="T9" fmla="*/ 50 h 231"/>
                </a:gdLst>
                <a:ahLst/>
                <a:cxnLst>
                  <a:cxn ang="0">
                    <a:pos x="T0" y="T1"/>
                  </a:cxn>
                  <a:cxn ang="0">
                    <a:pos x="T2" y="T3"/>
                  </a:cxn>
                  <a:cxn ang="0">
                    <a:pos x="T4" y="T5"/>
                  </a:cxn>
                  <a:cxn ang="0">
                    <a:pos x="T6" y="T7"/>
                  </a:cxn>
                  <a:cxn ang="0">
                    <a:pos x="T8" y="T9"/>
                  </a:cxn>
                </a:cxnLst>
                <a:rect l="0" t="0" r="r" b="b"/>
                <a:pathLst>
                  <a:path w="50" h="231">
                    <a:moveTo>
                      <a:pt x="0" y="50"/>
                    </a:moveTo>
                    <a:cubicBezTo>
                      <a:pt x="0" y="181"/>
                      <a:pt x="0" y="181"/>
                      <a:pt x="0" y="181"/>
                    </a:cubicBezTo>
                    <a:cubicBezTo>
                      <a:pt x="0" y="208"/>
                      <a:pt x="23" y="231"/>
                      <a:pt x="50" y="231"/>
                    </a:cubicBezTo>
                    <a:cubicBezTo>
                      <a:pt x="50" y="0"/>
                      <a:pt x="50" y="0"/>
                      <a:pt x="50" y="0"/>
                    </a:cubicBezTo>
                    <a:cubicBezTo>
                      <a:pt x="23" y="0"/>
                      <a:pt x="0" y="23"/>
                      <a:pt x="0"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3" name="Freeform 37"/>
              <p:cNvSpPr>
                <a:spLocks/>
              </p:cNvSpPr>
              <p:nvPr/>
            </p:nvSpPr>
            <p:spPr bwMode="auto">
              <a:xfrm>
                <a:off x="-960438" y="1625600"/>
                <a:ext cx="71438" cy="330200"/>
              </a:xfrm>
              <a:custGeom>
                <a:avLst/>
                <a:gdLst>
                  <a:gd name="T0" fmla="*/ 50 w 50"/>
                  <a:gd name="T1" fmla="*/ 181 h 231"/>
                  <a:gd name="T2" fmla="*/ 50 w 50"/>
                  <a:gd name="T3" fmla="*/ 50 h 231"/>
                  <a:gd name="T4" fmla="*/ 0 w 50"/>
                  <a:gd name="T5" fmla="*/ 0 h 231"/>
                  <a:gd name="T6" fmla="*/ 0 w 50"/>
                  <a:gd name="T7" fmla="*/ 231 h 231"/>
                  <a:gd name="T8" fmla="*/ 50 w 50"/>
                  <a:gd name="T9" fmla="*/ 181 h 231"/>
                </a:gdLst>
                <a:ahLst/>
                <a:cxnLst>
                  <a:cxn ang="0">
                    <a:pos x="T0" y="T1"/>
                  </a:cxn>
                  <a:cxn ang="0">
                    <a:pos x="T2" y="T3"/>
                  </a:cxn>
                  <a:cxn ang="0">
                    <a:pos x="T4" y="T5"/>
                  </a:cxn>
                  <a:cxn ang="0">
                    <a:pos x="T6" y="T7"/>
                  </a:cxn>
                  <a:cxn ang="0">
                    <a:pos x="T8" y="T9"/>
                  </a:cxn>
                </a:cxnLst>
                <a:rect l="0" t="0" r="r" b="b"/>
                <a:pathLst>
                  <a:path w="50" h="231">
                    <a:moveTo>
                      <a:pt x="50" y="181"/>
                    </a:moveTo>
                    <a:cubicBezTo>
                      <a:pt x="50" y="50"/>
                      <a:pt x="50" y="50"/>
                      <a:pt x="50" y="50"/>
                    </a:cubicBezTo>
                    <a:cubicBezTo>
                      <a:pt x="50" y="23"/>
                      <a:pt x="27" y="0"/>
                      <a:pt x="0" y="0"/>
                    </a:cubicBezTo>
                    <a:cubicBezTo>
                      <a:pt x="0" y="231"/>
                      <a:pt x="0" y="231"/>
                      <a:pt x="0" y="231"/>
                    </a:cubicBezTo>
                    <a:cubicBezTo>
                      <a:pt x="27" y="231"/>
                      <a:pt x="50" y="208"/>
                      <a:pt x="50" y="181"/>
                    </a:cubicBezTo>
                    <a:close/>
                  </a:path>
                </a:pathLst>
              </a:custGeom>
              <a:solidFill>
                <a:srgbClr val="32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grpSp>
      <p:sp>
        <p:nvSpPr>
          <p:cNvPr id="48" name="Rectangle 47"/>
          <p:cNvSpPr/>
          <p:nvPr/>
        </p:nvSpPr>
        <p:spPr bwMode="auto">
          <a:xfrm>
            <a:off x="2368383" y="3387972"/>
            <a:ext cx="1828800"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NDG Linux Unhatched</a:t>
            </a:r>
            <a:endParaRPr lang="en-US" sz="800" b="1" dirty="0">
              <a:solidFill>
                <a:srgbClr val="004C69"/>
              </a:solidFill>
              <a:ea typeface="Arial Narrow" charset="0"/>
              <a:cs typeface="Arial Narrow" charset="0"/>
            </a:endParaRPr>
          </a:p>
        </p:txBody>
      </p:sp>
      <p:sp>
        <p:nvSpPr>
          <p:cNvPr id="49" name="Rectangle 48"/>
          <p:cNvSpPr/>
          <p:nvPr/>
        </p:nvSpPr>
        <p:spPr bwMode="auto">
          <a:xfrm>
            <a:off x="4422876" y="3312817"/>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NDG Linux Essentials</a:t>
            </a:r>
            <a:endParaRPr lang="en-US" sz="800" b="1" dirty="0">
              <a:solidFill>
                <a:srgbClr val="004C69"/>
              </a:solidFill>
              <a:ea typeface="Arial Narrow" charset="0"/>
              <a:cs typeface="Arial Narrow" charset="0"/>
            </a:endParaRPr>
          </a:p>
        </p:txBody>
      </p:sp>
      <p:sp>
        <p:nvSpPr>
          <p:cNvPr id="50" name="Rectangle 49"/>
          <p:cNvSpPr/>
          <p:nvPr/>
        </p:nvSpPr>
        <p:spPr bwMode="auto">
          <a:xfrm>
            <a:off x="4422876" y="3443403"/>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IT Essentials</a:t>
            </a:r>
            <a:endParaRPr lang="en-US" sz="800" b="1" dirty="0">
              <a:solidFill>
                <a:srgbClr val="004C69"/>
              </a:solidFill>
              <a:ea typeface="Arial Narrow" charset="0"/>
              <a:cs typeface="Arial Narrow" charset="0"/>
            </a:endParaRPr>
          </a:p>
        </p:txBody>
      </p:sp>
      <p:sp>
        <p:nvSpPr>
          <p:cNvPr id="103" name="Freeform 6"/>
          <p:cNvSpPr>
            <a:spLocks noChangeAspect="1" noEditPoints="1"/>
          </p:cNvSpPr>
          <p:nvPr/>
        </p:nvSpPr>
        <p:spPr bwMode="auto">
          <a:xfrm>
            <a:off x="4338591" y="3761305"/>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grpSp>
        <p:nvGrpSpPr>
          <p:cNvPr id="17" name="Group 16"/>
          <p:cNvGrpSpPr>
            <a:grpSpLocks noChangeAspect="1"/>
          </p:cNvGrpSpPr>
          <p:nvPr/>
        </p:nvGrpSpPr>
        <p:grpSpPr>
          <a:xfrm>
            <a:off x="543861" y="3952329"/>
            <a:ext cx="228600" cy="231877"/>
            <a:chOff x="200347" y="3780388"/>
            <a:chExt cx="288472" cy="284989"/>
          </a:xfrm>
        </p:grpSpPr>
        <p:grpSp>
          <p:nvGrpSpPr>
            <p:cNvPr id="264" name="Group 263"/>
            <p:cNvGrpSpPr>
              <a:grpSpLocks noChangeAspect="1"/>
            </p:cNvGrpSpPr>
            <p:nvPr/>
          </p:nvGrpSpPr>
          <p:grpSpPr>
            <a:xfrm>
              <a:off x="200347" y="3780388"/>
              <a:ext cx="288472" cy="284989"/>
              <a:chOff x="2632787" y="1629410"/>
              <a:chExt cx="1817884" cy="1795938"/>
            </a:xfrm>
          </p:grpSpPr>
          <p:sp>
            <p:nvSpPr>
              <p:cNvPr id="266" name="Chord 26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67" name="Chord 26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75" name="Group 174"/>
            <p:cNvGrpSpPr>
              <a:grpSpLocks noChangeAspect="1"/>
            </p:cNvGrpSpPr>
            <p:nvPr/>
          </p:nvGrpSpPr>
          <p:grpSpPr>
            <a:xfrm>
              <a:off x="249801" y="3872427"/>
              <a:ext cx="184469" cy="124097"/>
              <a:chOff x="1011238" y="5345113"/>
              <a:chExt cx="611188" cy="411163"/>
            </a:xfrm>
          </p:grpSpPr>
          <p:sp>
            <p:nvSpPr>
              <p:cNvPr id="177"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8"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79"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80"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81"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82"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83"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grpSp>
      <p:sp>
        <p:nvSpPr>
          <p:cNvPr id="176" name="TextBox 175"/>
          <p:cNvSpPr txBox="1"/>
          <p:nvPr/>
        </p:nvSpPr>
        <p:spPr>
          <a:xfrm>
            <a:off x="844189" y="3948796"/>
            <a:ext cx="960882" cy="238507"/>
          </a:xfrm>
          <a:prstGeom prst="rect">
            <a:avLst/>
          </a:prstGeom>
          <a:noFill/>
        </p:spPr>
        <p:txBody>
          <a:bodyPr wrap="square" lIns="0" tIns="34280" rIns="0" bIns="34280">
            <a:spAutoFit/>
          </a:bodyPr>
          <a:lstStyle/>
          <a:p>
            <a:pPr defTabSz="685622">
              <a:defRPr/>
            </a:pPr>
            <a:r>
              <a:rPr lang="en-US" sz="1100" dirty="0" smtClean="0">
                <a:solidFill>
                  <a:srgbClr val="FFFFFF"/>
                </a:solidFill>
                <a:latin typeface="Arial"/>
                <a:ea typeface="Arial Narrow" charset="0"/>
                <a:cs typeface="Arial Narrow" charset="0"/>
              </a:rPr>
              <a:t>Programming</a:t>
            </a:r>
            <a:endParaRPr lang="en-US" sz="1100" dirty="0">
              <a:solidFill>
                <a:srgbClr val="FFFFFF"/>
              </a:solidFill>
              <a:latin typeface="Arial"/>
              <a:ea typeface="Arial Narrow" charset="0"/>
              <a:cs typeface="Arial Narrow" charset="0"/>
            </a:endParaRPr>
          </a:p>
        </p:txBody>
      </p:sp>
      <p:sp>
        <p:nvSpPr>
          <p:cNvPr id="195" name="TextBox 194"/>
          <p:cNvSpPr txBox="1"/>
          <p:nvPr/>
        </p:nvSpPr>
        <p:spPr>
          <a:xfrm>
            <a:off x="844189" y="3363053"/>
            <a:ext cx="676108" cy="238507"/>
          </a:xfrm>
          <a:prstGeom prst="rect">
            <a:avLst/>
          </a:prstGeom>
          <a:noFill/>
        </p:spPr>
        <p:txBody>
          <a:bodyPr wrap="square" lIns="0" tIns="34280" rIns="0" bIns="34280">
            <a:spAutoFit/>
          </a:bodyPr>
          <a:lstStyle/>
          <a:p>
            <a:pPr defTabSz="685622">
              <a:defRPr/>
            </a:pPr>
            <a:r>
              <a:rPr lang="en-US" sz="1100" dirty="0" smtClean="0">
                <a:solidFill>
                  <a:srgbClr val="FFFFFF"/>
                </a:solidFill>
                <a:latin typeface="Arial"/>
                <a:ea typeface="Arial Narrow" charset="0"/>
                <a:cs typeface="Arial Narrow" charset="0"/>
              </a:rPr>
              <a:t>OS &amp; IT</a:t>
            </a:r>
            <a:endParaRPr lang="en-US" sz="1100" dirty="0">
              <a:solidFill>
                <a:srgbClr val="FFFFFF"/>
              </a:solidFill>
              <a:latin typeface="Arial"/>
              <a:ea typeface="Arial Narrow" charset="0"/>
              <a:cs typeface="Arial Narrow" charset="0"/>
            </a:endParaRPr>
          </a:p>
        </p:txBody>
      </p:sp>
      <p:grpSp>
        <p:nvGrpSpPr>
          <p:cNvPr id="16" name="Group 15"/>
          <p:cNvGrpSpPr>
            <a:grpSpLocks noChangeAspect="1"/>
          </p:cNvGrpSpPr>
          <p:nvPr/>
        </p:nvGrpSpPr>
        <p:grpSpPr>
          <a:xfrm>
            <a:off x="543861" y="3365162"/>
            <a:ext cx="228600" cy="231877"/>
            <a:chOff x="195089" y="3333700"/>
            <a:chExt cx="288472" cy="284989"/>
          </a:xfrm>
        </p:grpSpPr>
        <p:grpSp>
          <p:nvGrpSpPr>
            <p:cNvPr id="258" name="Group 257"/>
            <p:cNvGrpSpPr>
              <a:grpSpLocks noChangeAspect="1"/>
            </p:cNvGrpSpPr>
            <p:nvPr/>
          </p:nvGrpSpPr>
          <p:grpSpPr>
            <a:xfrm>
              <a:off x="195089" y="3333700"/>
              <a:ext cx="288472" cy="284989"/>
              <a:chOff x="2632787" y="1629410"/>
              <a:chExt cx="1817884" cy="1795938"/>
            </a:xfrm>
          </p:grpSpPr>
          <p:sp>
            <p:nvSpPr>
              <p:cNvPr id="260" name="Chord 259"/>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61" name="Chord 260"/>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96" name="Group 195"/>
            <p:cNvGrpSpPr>
              <a:grpSpLocks noChangeAspect="1"/>
            </p:cNvGrpSpPr>
            <p:nvPr/>
          </p:nvGrpSpPr>
          <p:grpSpPr>
            <a:xfrm>
              <a:off x="241106" y="3396713"/>
              <a:ext cx="205157" cy="182880"/>
              <a:chOff x="-576263" y="1677988"/>
              <a:chExt cx="628651" cy="560387"/>
            </a:xfrm>
          </p:grpSpPr>
          <p:sp>
            <p:nvSpPr>
              <p:cNvPr id="197"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8"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199"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0"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1"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2"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3"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4"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5"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6"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7"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8"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09"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0"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1"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2"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3"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4"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5"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6"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7"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8"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19"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sp>
            <p:nvSpPr>
              <p:cNvPr id="220"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8585B"/>
                  </a:solidFill>
                </a:endParaRPr>
              </a:p>
            </p:txBody>
          </p:sp>
        </p:grpSp>
      </p:grpSp>
      <p:sp>
        <p:nvSpPr>
          <p:cNvPr id="194" name="Rectangle 193"/>
          <p:cNvSpPr/>
          <p:nvPr/>
        </p:nvSpPr>
        <p:spPr bwMode="auto">
          <a:xfrm>
            <a:off x="6938422" y="3727601"/>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a:solidFill>
                  <a:srgbClr val="004C69"/>
                </a:solidFill>
                <a:ea typeface="Arial Narrow" charset="0"/>
                <a:cs typeface="Arial Narrow" charset="0"/>
              </a:rPr>
              <a:t>CLP</a:t>
            </a:r>
            <a:r>
              <a:rPr lang="en-US" sz="800" b="1" dirty="0" smtClean="0">
                <a:solidFill>
                  <a:srgbClr val="004C69"/>
                </a:solidFill>
                <a:ea typeface="Arial Narrow" charset="0"/>
                <a:cs typeface="Arial Narrow" charset="0"/>
              </a:rPr>
              <a:t>: Advanced Programming in C*</a:t>
            </a:r>
            <a:endParaRPr lang="en-US" sz="800" b="1" dirty="0">
              <a:solidFill>
                <a:srgbClr val="004C69"/>
              </a:solidFill>
              <a:ea typeface="Arial Narrow" charset="0"/>
              <a:cs typeface="Arial Narrow" charset="0"/>
            </a:endParaRPr>
          </a:p>
        </p:txBody>
      </p:sp>
      <p:sp>
        <p:nvSpPr>
          <p:cNvPr id="269" name="Freeform 6"/>
          <p:cNvSpPr>
            <a:spLocks noChangeAspect="1" noEditPoints="1"/>
          </p:cNvSpPr>
          <p:nvPr/>
        </p:nvSpPr>
        <p:spPr bwMode="auto">
          <a:xfrm>
            <a:off x="4338591" y="3904623"/>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270" name="Rectangle 269"/>
          <p:cNvSpPr/>
          <p:nvPr/>
        </p:nvSpPr>
        <p:spPr bwMode="auto">
          <a:xfrm>
            <a:off x="6938422" y="3903941"/>
            <a:ext cx="2022149" cy="1398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CPP: Advanced Programming in C++</a:t>
            </a:r>
            <a:endParaRPr lang="en-US" sz="800" b="1" dirty="0">
              <a:solidFill>
                <a:srgbClr val="004C69"/>
              </a:solidFill>
              <a:ea typeface="Arial Narrow" charset="0"/>
              <a:cs typeface="Arial Narrow" charset="0"/>
            </a:endParaRPr>
          </a:p>
        </p:txBody>
      </p:sp>
      <p:sp>
        <p:nvSpPr>
          <p:cNvPr id="225" name="Rectangle 224"/>
          <p:cNvSpPr/>
          <p:nvPr/>
        </p:nvSpPr>
        <p:spPr bwMode="auto">
          <a:xfrm>
            <a:off x="6933342" y="3419180"/>
            <a:ext cx="1656915"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a:solidFill>
                  <a:srgbClr val="004C69"/>
                </a:solidFill>
                <a:ea typeface="Arial Narrow" charset="0"/>
                <a:cs typeface="Arial Narrow" charset="0"/>
              </a:rPr>
              <a:t>NDG Linux II</a:t>
            </a:r>
            <a:endParaRPr lang="en-US" sz="800" b="1" dirty="0">
              <a:solidFill>
                <a:srgbClr val="004C69"/>
              </a:solidFill>
              <a:ea typeface="Arial Narrow" charset="0"/>
              <a:cs typeface="Arial Narrow" charset="0"/>
            </a:endParaRPr>
          </a:p>
        </p:txBody>
      </p:sp>
      <p:sp>
        <p:nvSpPr>
          <p:cNvPr id="9" name="Rectangle 8"/>
          <p:cNvSpPr/>
          <p:nvPr/>
        </p:nvSpPr>
        <p:spPr>
          <a:xfrm>
            <a:off x="350896" y="436120"/>
            <a:ext cx="2082621" cy="369332"/>
          </a:xfrm>
          <a:prstGeom prst="rect">
            <a:avLst/>
          </a:prstGeom>
        </p:spPr>
        <p:txBody>
          <a:bodyPr wrap="none">
            <a:spAutoFit/>
          </a:bodyPr>
          <a:lstStyle/>
          <a:p>
            <a:r>
              <a:rPr lang="en-US" dirty="0">
                <a:solidFill>
                  <a:srgbClr val="38C6F4"/>
                </a:solidFill>
              </a:rPr>
              <a:t>Current &amp; </a:t>
            </a:r>
            <a:r>
              <a:rPr lang="en-US" dirty="0" smtClean="0">
                <a:solidFill>
                  <a:srgbClr val="38C6F4"/>
                </a:solidFill>
              </a:rPr>
              <a:t>Planned</a:t>
            </a:r>
            <a:endParaRPr lang="en-US" dirty="0">
              <a:solidFill>
                <a:srgbClr val="38C6F4"/>
              </a:solidFill>
            </a:endParaRPr>
          </a:p>
        </p:txBody>
      </p:sp>
      <p:sp>
        <p:nvSpPr>
          <p:cNvPr id="224" name="Rectangle 223"/>
          <p:cNvSpPr/>
          <p:nvPr/>
        </p:nvSpPr>
        <p:spPr bwMode="auto">
          <a:xfrm>
            <a:off x="4414604" y="3704588"/>
            <a:ext cx="2478484"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CLA: Programming Essentials in C</a:t>
            </a:r>
          </a:p>
        </p:txBody>
      </p:sp>
      <p:sp>
        <p:nvSpPr>
          <p:cNvPr id="7" name="Rectangle 6"/>
          <p:cNvSpPr/>
          <p:nvPr/>
        </p:nvSpPr>
        <p:spPr>
          <a:xfrm>
            <a:off x="4408563" y="3834643"/>
            <a:ext cx="2013693" cy="215444"/>
          </a:xfrm>
          <a:prstGeom prst="rect">
            <a:avLst/>
          </a:prstGeom>
        </p:spPr>
        <p:txBody>
          <a:bodyPr wrap="none">
            <a:spAutoFit/>
          </a:bodyPr>
          <a:lstStyle/>
          <a:p>
            <a:pPr defTabSz="457082"/>
            <a:r>
              <a:rPr lang="en-US" sz="800" b="1" dirty="0" smtClean="0">
                <a:solidFill>
                  <a:srgbClr val="004C69"/>
                </a:solidFill>
                <a:ea typeface="Arial Narrow" charset="0"/>
                <a:cs typeface="Arial Narrow" charset="0"/>
              </a:rPr>
              <a:t>CPA: Programming </a:t>
            </a:r>
            <a:r>
              <a:rPr lang="en-US" sz="800" b="1" dirty="0">
                <a:solidFill>
                  <a:srgbClr val="004C69"/>
                </a:solidFill>
                <a:ea typeface="Arial Narrow" charset="0"/>
                <a:cs typeface="Arial Narrow" charset="0"/>
              </a:rPr>
              <a:t>Essentials in C++</a:t>
            </a:r>
          </a:p>
        </p:txBody>
      </p:sp>
      <p:sp>
        <p:nvSpPr>
          <p:cNvPr id="275" name="Rectangle 274"/>
          <p:cNvSpPr/>
          <p:nvPr/>
        </p:nvSpPr>
        <p:spPr bwMode="auto">
          <a:xfrm>
            <a:off x="6933342" y="3292976"/>
            <a:ext cx="1656915" cy="2024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a:solidFill>
                  <a:srgbClr val="004C69"/>
                </a:solidFill>
                <a:ea typeface="Arial Narrow" charset="0"/>
                <a:cs typeface="Arial Narrow" charset="0"/>
              </a:rPr>
              <a:t>NDG </a:t>
            </a:r>
            <a:r>
              <a:rPr lang="en-US" sz="800" b="1" dirty="0" smtClean="0">
                <a:solidFill>
                  <a:srgbClr val="004C69"/>
                </a:solidFill>
                <a:ea typeface="Arial Narrow" charset="0"/>
                <a:cs typeface="Arial Narrow" charset="0"/>
              </a:rPr>
              <a:t>Linux I</a:t>
            </a:r>
            <a:endParaRPr lang="en-US" sz="800" b="1" dirty="0">
              <a:solidFill>
                <a:srgbClr val="004C69"/>
              </a:solidFill>
              <a:ea typeface="Arial Narrow" charset="0"/>
              <a:cs typeface="Arial Narrow" charset="0"/>
            </a:endParaRPr>
          </a:p>
        </p:txBody>
      </p:sp>
      <p:sp>
        <p:nvSpPr>
          <p:cNvPr id="234" name="Rectangle 233"/>
          <p:cNvSpPr/>
          <p:nvPr/>
        </p:nvSpPr>
        <p:spPr bwMode="auto">
          <a:xfrm>
            <a:off x="3576441" y="2992342"/>
            <a:ext cx="2680459" cy="31849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endParaRPr lang="en-US" sz="800" b="1" dirty="0" smtClean="0">
              <a:solidFill>
                <a:srgbClr val="004C69"/>
              </a:solidFill>
              <a:ea typeface="Arial Narrow" charset="0"/>
              <a:cs typeface="Arial Narrow" charset="0"/>
            </a:endParaRPr>
          </a:p>
        </p:txBody>
      </p:sp>
      <p:sp>
        <p:nvSpPr>
          <p:cNvPr id="236" name="Rectangle 235"/>
          <p:cNvSpPr/>
          <p:nvPr/>
        </p:nvSpPr>
        <p:spPr bwMode="auto">
          <a:xfrm>
            <a:off x="4396785" y="4263861"/>
            <a:ext cx="2185049" cy="1438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Emerging Tech Workshop: </a:t>
            </a:r>
            <a:r>
              <a:rPr lang="en-US" sz="800" dirty="0" smtClean="0">
                <a:solidFill>
                  <a:srgbClr val="004C69"/>
                </a:solidFill>
                <a:ea typeface="Arial Narrow" charset="0"/>
                <a:cs typeface="Arial Narrow" charset="0"/>
              </a:rPr>
              <a:t>Experimenting with REST APIs Using Cisco Spark*</a:t>
            </a:r>
            <a:endParaRPr lang="en-US" sz="800" dirty="0">
              <a:solidFill>
                <a:srgbClr val="004C69"/>
              </a:solidFill>
              <a:ea typeface="Arial Narrow" charset="0"/>
              <a:cs typeface="Arial Narrow" charset="0"/>
            </a:endParaRPr>
          </a:p>
          <a:p>
            <a:pPr defTabSz="457082"/>
            <a:endParaRPr lang="en-US" sz="800" b="1" dirty="0">
              <a:solidFill>
                <a:srgbClr val="004C69"/>
              </a:solidFill>
              <a:ea typeface="Arial Narrow" charset="0"/>
              <a:cs typeface="Arial Narrow" charset="0"/>
            </a:endParaRPr>
          </a:p>
        </p:txBody>
      </p:sp>
      <p:sp>
        <p:nvSpPr>
          <p:cNvPr id="237" name="Rectangle 236"/>
          <p:cNvSpPr/>
          <p:nvPr/>
        </p:nvSpPr>
        <p:spPr bwMode="auto">
          <a:xfrm>
            <a:off x="4421251" y="2930155"/>
            <a:ext cx="2199527" cy="2998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a:solidFill>
                  <a:srgbClr val="004C69"/>
                </a:solidFill>
                <a:ea typeface="Arial Narrow" charset="0"/>
                <a:cs typeface="Arial Narrow" charset="0"/>
              </a:rPr>
              <a:t>IoT Fundamentals: </a:t>
            </a:r>
          </a:p>
          <a:p>
            <a:pPr defTabSz="457082"/>
            <a:r>
              <a:rPr lang="en-US" sz="800" dirty="0">
                <a:solidFill>
                  <a:srgbClr val="004C69"/>
                </a:solidFill>
                <a:ea typeface="Arial Narrow" charset="0"/>
                <a:cs typeface="Arial Narrow" charset="0"/>
              </a:rPr>
              <a:t>Connecting Things, Big Data &amp; Analytics Hackathon </a:t>
            </a:r>
            <a:r>
              <a:rPr lang="en-US" sz="800" dirty="0" smtClean="0">
                <a:solidFill>
                  <a:srgbClr val="004C69"/>
                </a:solidFill>
                <a:ea typeface="Arial Narrow" charset="0"/>
                <a:cs typeface="Arial Narrow" charset="0"/>
              </a:rPr>
              <a:t>Playbook, </a:t>
            </a:r>
            <a:r>
              <a:rPr lang="en-US" sz="800" b="1" dirty="0" err="1" smtClean="0">
                <a:solidFill>
                  <a:srgbClr val="004C69"/>
                </a:solidFill>
                <a:ea typeface="Arial Narrow" charset="0"/>
                <a:cs typeface="Arial Narrow" charset="0"/>
              </a:rPr>
              <a:t>IoT</a:t>
            </a:r>
            <a:r>
              <a:rPr lang="en-US" sz="800" b="1" dirty="0" smtClean="0">
                <a:solidFill>
                  <a:srgbClr val="004C69"/>
                </a:solidFill>
                <a:ea typeface="Arial Narrow" charset="0"/>
                <a:cs typeface="Arial Narrow" charset="0"/>
              </a:rPr>
              <a:t> Security*</a:t>
            </a:r>
            <a:endParaRPr lang="en-US" sz="800" b="1" dirty="0">
              <a:solidFill>
                <a:srgbClr val="004C69"/>
              </a:solidFill>
              <a:ea typeface="Arial Narrow" charset="0"/>
              <a:cs typeface="Arial Narrow" charset="0"/>
            </a:endParaRPr>
          </a:p>
        </p:txBody>
      </p:sp>
      <p:sp>
        <p:nvSpPr>
          <p:cNvPr id="276" name="Freeform 6"/>
          <p:cNvSpPr>
            <a:spLocks noChangeAspect="1" noEditPoints="1"/>
          </p:cNvSpPr>
          <p:nvPr/>
        </p:nvSpPr>
        <p:spPr bwMode="auto">
          <a:xfrm>
            <a:off x="4338591" y="3372761"/>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277" name="Freeform 6"/>
          <p:cNvSpPr>
            <a:spLocks noChangeAspect="1" noEditPoints="1"/>
          </p:cNvSpPr>
          <p:nvPr/>
        </p:nvSpPr>
        <p:spPr bwMode="auto">
          <a:xfrm>
            <a:off x="4338591" y="3497027"/>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14" name="Freeform 6"/>
          <p:cNvSpPr>
            <a:spLocks noChangeAspect="1" noEditPoints="1"/>
          </p:cNvSpPr>
          <p:nvPr/>
        </p:nvSpPr>
        <p:spPr bwMode="auto">
          <a:xfrm>
            <a:off x="6870193" y="2101781"/>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17" name="Freeform 6"/>
          <p:cNvSpPr>
            <a:spLocks noChangeAspect="1" noEditPoints="1"/>
          </p:cNvSpPr>
          <p:nvPr/>
        </p:nvSpPr>
        <p:spPr bwMode="auto">
          <a:xfrm>
            <a:off x="6881019" y="2558035"/>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0" name="Freeform 6"/>
          <p:cNvSpPr>
            <a:spLocks noChangeAspect="1" noEditPoints="1"/>
          </p:cNvSpPr>
          <p:nvPr/>
        </p:nvSpPr>
        <p:spPr bwMode="auto">
          <a:xfrm>
            <a:off x="6881019" y="2717513"/>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3" name="Freeform 6"/>
          <p:cNvSpPr>
            <a:spLocks noChangeAspect="1" noEditPoints="1"/>
          </p:cNvSpPr>
          <p:nvPr/>
        </p:nvSpPr>
        <p:spPr bwMode="auto">
          <a:xfrm>
            <a:off x="6881019" y="3351626"/>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6" name="Freeform 6"/>
          <p:cNvSpPr>
            <a:spLocks noChangeAspect="1" noEditPoints="1"/>
          </p:cNvSpPr>
          <p:nvPr/>
        </p:nvSpPr>
        <p:spPr bwMode="auto">
          <a:xfrm>
            <a:off x="6881019" y="3478939"/>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8" name="Freeform 6"/>
          <p:cNvSpPr>
            <a:spLocks noChangeAspect="1" noEditPoints="1"/>
          </p:cNvSpPr>
          <p:nvPr/>
        </p:nvSpPr>
        <p:spPr bwMode="auto">
          <a:xfrm>
            <a:off x="6886762" y="3794094"/>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329" name="Freeform 6"/>
          <p:cNvSpPr>
            <a:spLocks noChangeAspect="1" noEditPoints="1"/>
          </p:cNvSpPr>
          <p:nvPr/>
        </p:nvSpPr>
        <p:spPr bwMode="auto">
          <a:xfrm>
            <a:off x="6886762" y="3921407"/>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grpSp>
        <p:nvGrpSpPr>
          <p:cNvPr id="38" name="Group 37"/>
          <p:cNvGrpSpPr/>
          <p:nvPr/>
        </p:nvGrpSpPr>
        <p:grpSpPr>
          <a:xfrm>
            <a:off x="4111629" y="1279698"/>
            <a:ext cx="2516302" cy="3819142"/>
            <a:chOff x="4402459" y="1663025"/>
            <a:chExt cx="2332972" cy="3357002"/>
          </a:xfrm>
        </p:grpSpPr>
        <p:cxnSp>
          <p:nvCxnSpPr>
            <p:cNvPr id="91" name="Straight Connector 90"/>
            <p:cNvCxnSpPr/>
            <p:nvPr/>
          </p:nvCxnSpPr>
          <p:spPr>
            <a:xfrm>
              <a:off x="6735431" y="1663025"/>
              <a:ext cx="0" cy="334245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4402459" y="1677576"/>
              <a:ext cx="0" cy="334245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0" name="TextBox 339"/>
          <p:cNvSpPr txBox="1"/>
          <p:nvPr/>
        </p:nvSpPr>
        <p:spPr>
          <a:xfrm>
            <a:off x="628466" y="1124691"/>
            <a:ext cx="1422184" cy="215444"/>
          </a:xfrm>
          <a:prstGeom prst="rect">
            <a:avLst/>
          </a:prstGeom>
          <a:noFill/>
        </p:spPr>
        <p:txBody>
          <a:bodyPr wrap="none" rtlCol="0">
            <a:spAutoFit/>
          </a:bodyPr>
          <a:lstStyle/>
          <a:p>
            <a:r>
              <a:rPr lang="en-US" sz="800" dirty="0" smtClean="0">
                <a:solidFill>
                  <a:srgbClr val="58585B"/>
                </a:solidFill>
              </a:rPr>
              <a:t>Instructor Training required</a:t>
            </a:r>
            <a:endParaRPr lang="en-US" sz="800" dirty="0">
              <a:solidFill>
                <a:srgbClr val="58585B"/>
              </a:solidFill>
            </a:endParaRPr>
          </a:p>
        </p:txBody>
      </p:sp>
      <p:cxnSp>
        <p:nvCxnSpPr>
          <p:cNvPr id="343" name="Straight Connector 342"/>
          <p:cNvCxnSpPr/>
          <p:nvPr/>
        </p:nvCxnSpPr>
        <p:spPr>
          <a:xfrm>
            <a:off x="2073296" y="1323601"/>
            <a:ext cx="0" cy="3724116"/>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43861" y="1983969"/>
            <a:ext cx="228600" cy="231877"/>
            <a:chOff x="339157" y="2588348"/>
            <a:chExt cx="228600" cy="231877"/>
          </a:xfrm>
        </p:grpSpPr>
        <p:grpSp>
          <p:nvGrpSpPr>
            <p:cNvPr id="346" name="Group 345"/>
            <p:cNvGrpSpPr>
              <a:grpSpLocks noChangeAspect="1"/>
            </p:cNvGrpSpPr>
            <p:nvPr/>
          </p:nvGrpSpPr>
          <p:grpSpPr>
            <a:xfrm>
              <a:off x="339157" y="2588348"/>
              <a:ext cx="228600" cy="231877"/>
              <a:chOff x="2632787" y="1629410"/>
              <a:chExt cx="1817884" cy="1795938"/>
            </a:xfrm>
          </p:grpSpPr>
          <p:sp>
            <p:nvSpPr>
              <p:cNvPr id="352" name="Chord 35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53" name="Chord 35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grpSp>
          <p:nvGrpSpPr>
            <p:cNvPr id="110" name="Group 109"/>
            <p:cNvGrpSpPr>
              <a:grpSpLocks noChangeAspect="1"/>
            </p:cNvGrpSpPr>
            <p:nvPr/>
          </p:nvGrpSpPr>
          <p:grpSpPr>
            <a:xfrm>
              <a:off x="357190" y="2631340"/>
              <a:ext cx="184995" cy="148798"/>
              <a:chOff x="-752475" y="1824038"/>
              <a:chExt cx="439737" cy="344488"/>
            </a:xfrm>
          </p:grpSpPr>
          <p:sp>
            <p:nvSpPr>
              <p:cNvPr id="111" name="Oval 110"/>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38" name="Freeform 137"/>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39" name="Freeform 138"/>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0" name="Freeform 139"/>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1" name="Freeform 140"/>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2" name="Freeform 141"/>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3" name="Freeform 142"/>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sp>
            <p:nvSpPr>
              <p:cNvPr id="144" name="Freeform 143"/>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58585B"/>
                  </a:solidFill>
                </a:endParaRPr>
              </a:p>
            </p:txBody>
          </p:sp>
        </p:grpSp>
      </p:grpSp>
      <p:sp>
        <p:nvSpPr>
          <p:cNvPr id="222" name="Freeform 6"/>
          <p:cNvSpPr>
            <a:spLocks noChangeAspect="1" noEditPoints="1"/>
          </p:cNvSpPr>
          <p:nvPr/>
        </p:nvSpPr>
        <p:spPr bwMode="auto">
          <a:xfrm>
            <a:off x="6866359" y="1752364"/>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227" name="Rectangle 226"/>
          <p:cNvSpPr/>
          <p:nvPr/>
        </p:nvSpPr>
        <p:spPr bwMode="auto">
          <a:xfrm>
            <a:off x="6926554" y="2288465"/>
            <a:ext cx="2222888" cy="21340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Emerging Tech Workshop:</a:t>
            </a:r>
            <a:r>
              <a:rPr lang="en-US" sz="800" dirty="0" smtClean="0">
                <a:solidFill>
                  <a:srgbClr val="004C69"/>
                </a:solidFill>
                <a:ea typeface="Arial Narrow" charset="0"/>
                <a:cs typeface="Arial Narrow" charset="0"/>
              </a:rPr>
              <a:t> Network Programmability Using Cisco APIC-EM*</a:t>
            </a:r>
            <a:endParaRPr lang="en-US" sz="800" dirty="0">
              <a:solidFill>
                <a:srgbClr val="004C69"/>
              </a:solidFill>
              <a:ea typeface="Arial Narrow" charset="0"/>
              <a:cs typeface="Arial Narrow" charset="0"/>
            </a:endParaRPr>
          </a:p>
          <a:p>
            <a:pPr defTabSz="457082"/>
            <a:endParaRPr lang="en-US" sz="800" b="1" dirty="0">
              <a:solidFill>
                <a:srgbClr val="004C69"/>
              </a:solidFill>
              <a:ea typeface="Arial Narrow" charset="0"/>
              <a:cs typeface="Arial Narrow" charset="0"/>
            </a:endParaRPr>
          </a:p>
        </p:txBody>
      </p:sp>
      <p:sp>
        <p:nvSpPr>
          <p:cNvPr id="228" name="TextBox 227"/>
          <p:cNvSpPr txBox="1"/>
          <p:nvPr/>
        </p:nvSpPr>
        <p:spPr>
          <a:xfrm>
            <a:off x="628466" y="1371194"/>
            <a:ext cx="678391" cy="215444"/>
          </a:xfrm>
          <a:prstGeom prst="rect">
            <a:avLst/>
          </a:prstGeom>
          <a:noFill/>
        </p:spPr>
        <p:txBody>
          <a:bodyPr wrap="none" rtlCol="0">
            <a:spAutoFit/>
          </a:bodyPr>
          <a:lstStyle/>
          <a:p>
            <a:r>
              <a:rPr lang="en-US" sz="800" dirty="0" smtClean="0">
                <a:solidFill>
                  <a:srgbClr val="58585B"/>
                </a:solidFill>
              </a:rPr>
              <a:t>Self-paced</a:t>
            </a:r>
            <a:endParaRPr lang="en-US" sz="800" dirty="0">
              <a:solidFill>
                <a:srgbClr val="58585B"/>
              </a:solidFill>
            </a:endParaRPr>
          </a:p>
        </p:txBody>
      </p:sp>
      <p:pic>
        <p:nvPicPr>
          <p:cNvPr id="245" name="Picture 244"/>
          <p:cNvPicPr>
            <a:picLocks noChangeAspect="1"/>
          </p:cNvPicPr>
          <p:nvPr/>
        </p:nvPicPr>
        <p:blipFill>
          <a:blip r:embed="rId3"/>
          <a:stretch>
            <a:fillRect/>
          </a:stretch>
        </p:blipFill>
        <p:spPr>
          <a:xfrm>
            <a:off x="429816" y="1357892"/>
            <a:ext cx="235694" cy="214953"/>
          </a:xfrm>
          <a:prstGeom prst="rect">
            <a:avLst/>
          </a:prstGeom>
        </p:spPr>
      </p:pic>
      <p:pic>
        <p:nvPicPr>
          <p:cNvPr id="273" name="Picture 272"/>
          <p:cNvPicPr>
            <a:picLocks noChangeAspect="1"/>
          </p:cNvPicPr>
          <p:nvPr/>
        </p:nvPicPr>
        <p:blipFill>
          <a:blip r:embed="rId3"/>
          <a:stretch>
            <a:fillRect/>
          </a:stretch>
        </p:blipFill>
        <p:spPr>
          <a:xfrm>
            <a:off x="2313113" y="2645961"/>
            <a:ext cx="100263" cy="91440"/>
          </a:xfrm>
          <a:prstGeom prst="rect">
            <a:avLst/>
          </a:prstGeom>
        </p:spPr>
      </p:pic>
      <p:pic>
        <p:nvPicPr>
          <p:cNvPr id="278" name="Picture 277"/>
          <p:cNvPicPr>
            <a:picLocks noChangeAspect="1"/>
          </p:cNvPicPr>
          <p:nvPr/>
        </p:nvPicPr>
        <p:blipFill>
          <a:blip r:embed="rId3"/>
          <a:stretch>
            <a:fillRect/>
          </a:stretch>
        </p:blipFill>
        <p:spPr>
          <a:xfrm>
            <a:off x="2313113" y="3027960"/>
            <a:ext cx="100263" cy="91440"/>
          </a:xfrm>
          <a:prstGeom prst="rect">
            <a:avLst/>
          </a:prstGeom>
        </p:spPr>
      </p:pic>
      <p:pic>
        <p:nvPicPr>
          <p:cNvPr id="280" name="Picture 279"/>
          <p:cNvPicPr>
            <a:picLocks noChangeAspect="1"/>
          </p:cNvPicPr>
          <p:nvPr/>
        </p:nvPicPr>
        <p:blipFill>
          <a:blip r:embed="rId3"/>
          <a:stretch>
            <a:fillRect/>
          </a:stretch>
        </p:blipFill>
        <p:spPr>
          <a:xfrm>
            <a:off x="2313113" y="3447633"/>
            <a:ext cx="100263" cy="91440"/>
          </a:xfrm>
          <a:prstGeom prst="rect">
            <a:avLst/>
          </a:prstGeom>
        </p:spPr>
      </p:pic>
      <p:pic>
        <p:nvPicPr>
          <p:cNvPr id="281" name="Picture 280"/>
          <p:cNvPicPr>
            <a:picLocks noChangeAspect="1"/>
          </p:cNvPicPr>
          <p:nvPr/>
        </p:nvPicPr>
        <p:blipFill>
          <a:blip r:embed="rId3"/>
          <a:stretch>
            <a:fillRect/>
          </a:stretch>
        </p:blipFill>
        <p:spPr>
          <a:xfrm>
            <a:off x="2313113" y="4529902"/>
            <a:ext cx="100263" cy="91440"/>
          </a:xfrm>
          <a:prstGeom prst="rect">
            <a:avLst/>
          </a:prstGeom>
        </p:spPr>
      </p:pic>
      <p:pic>
        <p:nvPicPr>
          <p:cNvPr id="282" name="Picture 281"/>
          <p:cNvPicPr>
            <a:picLocks noChangeAspect="1"/>
          </p:cNvPicPr>
          <p:nvPr/>
        </p:nvPicPr>
        <p:blipFill>
          <a:blip r:embed="rId3"/>
          <a:stretch>
            <a:fillRect/>
          </a:stretch>
        </p:blipFill>
        <p:spPr>
          <a:xfrm>
            <a:off x="2313113" y="4831356"/>
            <a:ext cx="100263" cy="91440"/>
          </a:xfrm>
          <a:prstGeom prst="rect">
            <a:avLst/>
          </a:prstGeom>
        </p:spPr>
      </p:pic>
      <p:pic>
        <p:nvPicPr>
          <p:cNvPr id="283" name="Picture 282"/>
          <p:cNvPicPr>
            <a:picLocks noChangeAspect="1"/>
          </p:cNvPicPr>
          <p:nvPr/>
        </p:nvPicPr>
        <p:blipFill>
          <a:blip r:embed="rId3"/>
          <a:stretch>
            <a:fillRect/>
          </a:stretch>
        </p:blipFill>
        <p:spPr>
          <a:xfrm>
            <a:off x="4334180" y="2571923"/>
            <a:ext cx="100263" cy="91440"/>
          </a:xfrm>
          <a:prstGeom prst="rect">
            <a:avLst/>
          </a:prstGeom>
        </p:spPr>
      </p:pic>
      <p:pic>
        <p:nvPicPr>
          <p:cNvPr id="284" name="Picture 283"/>
          <p:cNvPicPr>
            <a:picLocks noChangeAspect="1"/>
          </p:cNvPicPr>
          <p:nvPr/>
        </p:nvPicPr>
        <p:blipFill>
          <a:blip r:embed="rId3"/>
          <a:stretch>
            <a:fillRect/>
          </a:stretch>
        </p:blipFill>
        <p:spPr>
          <a:xfrm>
            <a:off x="4220029" y="3364055"/>
            <a:ext cx="100263" cy="91440"/>
          </a:xfrm>
          <a:prstGeom prst="rect">
            <a:avLst/>
          </a:prstGeom>
        </p:spPr>
      </p:pic>
      <p:pic>
        <p:nvPicPr>
          <p:cNvPr id="285" name="Picture 284"/>
          <p:cNvPicPr>
            <a:picLocks noChangeAspect="1"/>
          </p:cNvPicPr>
          <p:nvPr/>
        </p:nvPicPr>
        <p:blipFill>
          <a:blip r:embed="rId3"/>
          <a:stretch>
            <a:fillRect/>
          </a:stretch>
        </p:blipFill>
        <p:spPr>
          <a:xfrm>
            <a:off x="4334180" y="4543410"/>
            <a:ext cx="100263" cy="91440"/>
          </a:xfrm>
          <a:prstGeom prst="rect">
            <a:avLst/>
          </a:prstGeom>
        </p:spPr>
      </p:pic>
      <p:pic>
        <p:nvPicPr>
          <p:cNvPr id="286" name="Picture 285"/>
          <p:cNvPicPr>
            <a:picLocks noChangeAspect="1"/>
          </p:cNvPicPr>
          <p:nvPr/>
        </p:nvPicPr>
        <p:blipFill>
          <a:blip r:embed="rId3"/>
          <a:stretch>
            <a:fillRect/>
          </a:stretch>
        </p:blipFill>
        <p:spPr>
          <a:xfrm>
            <a:off x="4334180" y="1976464"/>
            <a:ext cx="100263" cy="91440"/>
          </a:xfrm>
          <a:prstGeom prst="rect">
            <a:avLst/>
          </a:prstGeom>
        </p:spPr>
      </p:pic>
      <p:pic>
        <p:nvPicPr>
          <p:cNvPr id="287" name="Picture 286"/>
          <p:cNvPicPr>
            <a:picLocks noChangeAspect="1"/>
          </p:cNvPicPr>
          <p:nvPr/>
        </p:nvPicPr>
        <p:blipFill>
          <a:blip r:embed="rId3"/>
          <a:stretch>
            <a:fillRect/>
          </a:stretch>
        </p:blipFill>
        <p:spPr>
          <a:xfrm>
            <a:off x="4232436" y="1034429"/>
            <a:ext cx="100263" cy="91440"/>
          </a:xfrm>
          <a:prstGeom prst="rect">
            <a:avLst/>
          </a:prstGeom>
        </p:spPr>
      </p:pic>
      <p:sp>
        <p:nvSpPr>
          <p:cNvPr id="67" name="Rectangle 66"/>
          <p:cNvSpPr/>
          <p:nvPr/>
        </p:nvSpPr>
        <p:spPr bwMode="auto">
          <a:xfrm>
            <a:off x="4408563" y="3980337"/>
            <a:ext cx="2197886" cy="19980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defTabSz="457082"/>
            <a:r>
              <a:rPr lang="en-US" sz="800" b="1" dirty="0" smtClean="0">
                <a:solidFill>
                  <a:srgbClr val="004C69"/>
                </a:solidFill>
                <a:ea typeface="Arial Narrow" charset="0"/>
                <a:cs typeface="Arial Narrow" charset="0"/>
              </a:rPr>
              <a:t>PCA: Programming Essentials in Python*</a:t>
            </a:r>
            <a:endParaRPr lang="en-US" sz="800" b="1" dirty="0">
              <a:solidFill>
                <a:srgbClr val="004C69"/>
              </a:solidFill>
              <a:ea typeface="Arial Narrow" charset="0"/>
              <a:cs typeface="Arial Narrow" charset="0"/>
            </a:endParaRPr>
          </a:p>
        </p:txBody>
      </p:sp>
      <p:sp>
        <p:nvSpPr>
          <p:cNvPr id="223" name="Freeform 6"/>
          <p:cNvSpPr>
            <a:spLocks noChangeAspect="1" noEditPoints="1"/>
          </p:cNvSpPr>
          <p:nvPr/>
        </p:nvSpPr>
        <p:spPr bwMode="auto">
          <a:xfrm>
            <a:off x="4343352" y="4037971"/>
            <a:ext cx="91440" cy="91440"/>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sz="800" b="1" dirty="0">
              <a:solidFill>
                <a:srgbClr val="58585B"/>
              </a:solidFill>
              <a:latin typeface="Arial Narrow" charset="0"/>
              <a:ea typeface="Arial Narrow" charset="0"/>
              <a:cs typeface="Arial Narrow" charset="0"/>
            </a:endParaRPr>
          </a:p>
        </p:txBody>
      </p:sp>
      <p:sp>
        <p:nvSpPr>
          <p:cNvPr id="229" name="Isosceles Triangle 33"/>
          <p:cNvSpPr/>
          <p:nvPr/>
        </p:nvSpPr>
        <p:spPr>
          <a:xfrm flipV="1">
            <a:off x="7714955" y="1311120"/>
            <a:ext cx="205606" cy="71407"/>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smtClean="0">
              <a:solidFill>
                <a:srgbClr val="FFFFFF"/>
              </a:solidFill>
              <a:latin typeface="Arial Narrow" charset="0"/>
              <a:ea typeface="Arial Narrow" charset="0"/>
              <a:cs typeface="Arial Narrow" charset="0"/>
            </a:endParaRPr>
          </a:p>
        </p:txBody>
      </p:sp>
      <p:sp>
        <p:nvSpPr>
          <p:cNvPr id="230" name="Isosceles Triangle 33"/>
          <p:cNvSpPr/>
          <p:nvPr/>
        </p:nvSpPr>
        <p:spPr>
          <a:xfrm flipV="1">
            <a:off x="5285017" y="1317563"/>
            <a:ext cx="205606" cy="71407"/>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smtClean="0">
              <a:solidFill>
                <a:srgbClr val="FFFFFF"/>
              </a:solidFill>
              <a:latin typeface="Arial Narrow" charset="0"/>
              <a:ea typeface="Arial Narrow" charset="0"/>
              <a:cs typeface="Arial Narrow" charset="0"/>
            </a:endParaRPr>
          </a:p>
        </p:txBody>
      </p:sp>
      <p:sp>
        <p:nvSpPr>
          <p:cNvPr id="235" name="Rectangle 234"/>
          <p:cNvSpPr/>
          <p:nvPr/>
        </p:nvSpPr>
        <p:spPr bwMode="auto">
          <a:xfrm>
            <a:off x="8313540" y="987233"/>
            <a:ext cx="785563"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a:solidFill>
                  <a:srgbClr val="367187">
                    <a:lumMod val="75000"/>
                  </a:srgbClr>
                </a:solidFill>
                <a:ea typeface="Arial Narrow" charset="0"/>
                <a:cs typeface="Arial Narrow" charset="0"/>
              </a:rPr>
              <a:t>Internships</a:t>
            </a:r>
          </a:p>
        </p:txBody>
      </p:sp>
      <p:sp>
        <p:nvSpPr>
          <p:cNvPr id="239" name="Rectangle 238"/>
          <p:cNvSpPr/>
          <p:nvPr/>
        </p:nvSpPr>
        <p:spPr bwMode="auto">
          <a:xfrm>
            <a:off x="7178357" y="987233"/>
            <a:ext cx="1027002"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smtClean="0">
                <a:solidFill>
                  <a:srgbClr val="367187">
                    <a:lumMod val="75000"/>
                  </a:srgbClr>
                </a:solidFill>
                <a:ea typeface="Arial Narrow" charset="0"/>
                <a:cs typeface="Arial Narrow" charset="0"/>
              </a:rPr>
              <a:t>Prototyping Lab</a:t>
            </a:r>
            <a:endParaRPr lang="en-US" sz="800" b="1" dirty="0">
              <a:solidFill>
                <a:srgbClr val="367187">
                  <a:lumMod val="75000"/>
                </a:srgbClr>
              </a:solidFill>
              <a:ea typeface="Arial Narrow" charset="0"/>
              <a:cs typeface="Arial Narrow" charset="0"/>
            </a:endParaRPr>
          </a:p>
        </p:txBody>
      </p:sp>
      <p:sp>
        <p:nvSpPr>
          <p:cNvPr id="251" name="Rectangle 250"/>
          <p:cNvSpPr/>
          <p:nvPr/>
        </p:nvSpPr>
        <p:spPr bwMode="auto">
          <a:xfrm>
            <a:off x="6306362" y="987233"/>
            <a:ext cx="763813"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a:solidFill>
                  <a:srgbClr val="367187">
                    <a:lumMod val="75000"/>
                  </a:srgbClr>
                </a:solidFill>
                <a:ea typeface="Arial Narrow" charset="0"/>
                <a:cs typeface="Arial Narrow" charset="0"/>
              </a:rPr>
              <a:t>Hackathons</a:t>
            </a:r>
          </a:p>
        </p:txBody>
      </p:sp>
      <p:sp>
        <p:nvSpPr>
          <p:cNvPr id="257" name="Rectangle 256"/>
          <p:cNvSpPr/>
          <p:nvPr/>
        </p:nvSpPr>
        <p:spPr bwMode="auto">
          <a:xfrm>
            <a:off x="5348387" y="987233"/>
            <a:ext cx="849793"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a:solidFill>
                  <a:srgbClr val="367187">
                    <a:lumMod val="75000"/>
                  </a:srgbClr>
                </a:solidFill>
                <a:ea typeface="Arial Narrow" charset="0"/>
                <a:cs typeface="Arial Narrow" charset="0"/>
              </a:rPr>
              <a:t>Packet Tracer</a:t>
            </a:r>
          </a:p>
        </p:txBody>
      </p:sp>
      <p:sp>
        <p:nvSpPr>
          <p:cNvPr id="263" name="Rectangle 262"/>
          <p:cNvSpPr/>
          <p:nvPr/>
        </p:nvSpPr>
        <p:spPr bwMode="auto">
          <a:xfrm>
            <a:off x="4269216" y="987233"/>
            <a:ext cx="970989" cy="2924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defTabSz="457082"/>
            <a:r>
              <a:rPr lang="en-US" sz="800" b="1" dirty="0">
                <a:solidFill>
                  <a:srgbClr val="004C69"/>
                </a:solidFill>
                <a:ea typeface="Arial Narrow" charset="0"/>
                <a:cs typeface="Arial Narrow" charset="0"/>
              </a:rPr>
              <a:t>Introduction</a:t>
            </a:r>
            <a:r>
              <a:rPr lang="en-US" sz="800" b="1" dirty="0" smtClean="0">
                <a:solidFill>
                  <a:srgbClr val="58585B">
                    <a:lumMod val="50000"/>
                  </a:srgbClr>
                </a:solidFill>
                <a:ea typeface="Arial Narrow" charset="0"/>
                <a:cs typeface="Arial Narrow" charset="0"/>
              </a:rPr>
              <a:t> </a:t>
            </a:r>
            <a:r>
              <a:rPr lang="en-US" sz="800" b="1" dirty="0" smtClean="0">
                <a:solidFill>
                  <a:srgbClr val="004C69"/>
                </a:solidFill>
                <a:ea typeface="Arial Narrow" charset="0"/>
                <a:cs typeface="Arial Narrow" charset="0"/>
              </a:rPr>
              <a:t>to </a:t>
            </a:r>
          </a:p>
          <a:p>
            <a:pPr algn="ctr" defTabSz="457082"/>
            <a:r>
              <a:rPr lang="en-US" sz="800" b="1" dirty="0" smtClean="0">
                <a:solidFill>
                  <a:srgbClr val="004C69"/>
                </a:solidFill>
                <a:ea typeface="Arial Narrow" charset="0"/>
                <a:cs typeface="Arial Narrow" charset="0"/>
              </a:rPr>
              <a:t>Packet Tracer</a:t>
            </a:r>
            <a:endParaRPr lang="en-US" sz="800" b="1" dirty="0">
              <a:solidFill>
                <a:srgbClr val="004C69"/>
              </a:solidFill>
              <a:ea typeface="Arial Narrow" charset="0"/>
              <a:cs typeface="Arial Narrow" charset="0"/>
            </a:endParaRPr>
          </a:p>
        </p:txBody>
      </p:sp>
      <p:sp>
        <p:nvSpPr>
          <p:cNvPr id="221" name="Rounded Rectangle 220"/>
          <p:cNvSpPr/>
          <p:nvPr/>
        </p:nvSpPr>
        <p:spPr>
          <a:xfrm>
            <a:off x="2089564" y="2584458"/>
            <a:ext cx="1993044" cy="224495"/>
          </a:xfrm>
          <a:prstGeom prst="round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226" name="Picture 225"/>
          <p:cNvPicPr>
            <a:picLocks noChangeAspect="1"/>
          </p:cNvPicPr>
          <p:nvPr/>
        </p:nvPicPr>
        <p:blipFill>
          <a:blip r:embed="rId4"/>
          <a:stretch>
            <a:fillRect/>
          </a:stretch>
        </p:blipFill>
        <p:spPr>
          <a:xfrm>
            <a:off x="461276" y="1131075"/>
            <a:ext cx="238102" cy="200370"/>
          </a:xfrm>
          <a:prstGeom prst="rect">
            <a:avLst/>
          </a:prstGeom>
        </p:spPr>
      </p:pic>
      <p:pic>
        <p:nvPicPr>
          <p:cNvPr id="274" name="Picture 273"/>
          <p:cNvPicPr>
            <a:picLocks noChangeAspect="1"/>
          </p:cNvPicPr>
          <p:nvPr/>
        </p:nvPicPr>
        <p:blipFill>
          <a:blip r:embed="rId4"/>
          <a:stretch>
            <a:fillRect/>
          </a:stretch>
        </p:blipFill>
        <p:spPr>
          <a:xfrm>
            <a:off x="4320807" y="1822724"/>
            <a:ext cx="148122" cy="124649"/>
          </a:xfrm>
          <a:prstGeom prst="rect">
            <a:avLst/>
          </a:prstGeom>
        </p:spPr>
      </p:pic>
      <p:pic>
        <p:nvPicPr>
          <p:cNvPr id="290" name="Picture 289"/>
          <p:cNvPicPr>
            <a:picLocks noChangeAspect="1"/>
          </p:cNvPicPr>
          <p:nvPr/>
        </p:nvPicPr>
        <p:blipFill>
          <a:blip r:embed="rId4"/>
          <a:stretch>
            <a:fillRect/>
          </a:stretch>
        </p:blipFill>
        <p:spPr>
          <a:xfrm>
            <a:off x="6715720" y="1749556"/>
            <a:ext cx="148122" cy="124649"/>
          </a:xfrm>
          <a:prstGeom prst="rect">
            <a:avLst/>
          </a:prstGeom>
        </p:spPr>
      </p:pic>
      <p:pic>
        <p:nvPicPr>
          <p:cNvPr id="291" name="Picture 290"/>
          <p:cNvPicPr>
            <a:picLocks noChangeAspect="1"/>
          </p:cNvPicPr>
          <p:nvPr/>
        </p:nvPicPr>
        <p:blipFill>
          <a:blip r:embed="rId4"/>
          <a:stretch>
            <a:fillRect/>
          </a:stretch>
        </p:blipFill>
        <p:spPr>
          <a:xfrm>
            <a:off x="6729411" y="2070902"/>
            <a:ext cx="148122" cy="124649"/>
          </a:xfrm>
          <a:prstGeom prst="rect">
            <a:avLst/>
          </a:prstGeom>
        </p:spPr>
      </p:pic>
      <p:pic>
        <p:nvPicPr>
          <p:cNvPr id="292" name="Picture 291"/>
          <p:cNvPicPr>
            <a:picLocks noChangeAspect="1"/>
          </p:cNvPicPr>
          <p:nvPr/>
        </p:nvPicPr>
        <p:blipFill>
          <a:blip r:embed="rId4"/>
          <a:stretch>
            <a:fillRect/>
          </a:stretch>
        </p:blipFill>
        <p:spPr>
          <a:xfrm>
            <a:off x="6729627" y="2527571"/>
            <a:ext cx="148122" cy="124649"/>
          </a:xfrm>
          <a:prstGeom prst="rect">
            <a:avLst/>
          </a:prstGeom>
        </p:spPr>
      </p:pic>
      <p:pic>
        <p:nvPicPr>
          <p:cNvPr id="293" name="Picture 292"/>
          <p:cNvPicPr>
            <a:picLocks noChangeAspect="1"/>
          </p:cNvPicPr>
          <p:nvPr/>
        </p:nvPicPr>
        <p:blipFill>
          <a:blip r:embed="rId4"/>
          <a:stretch>
            <a:fillRect/>
          </a:stretch>
        </p:blipFill>
        <p:spPr>
          <a:xfrm>
            <a:off x="6726374" y="2692572"/>
            <a:ext cx="148122" cy="124649"/>
          </a:xfrm>
          <a:prstGeom prst="rect">
            <a:avLst/>
          </a:prstGeom>
        </p:spPr>
      </p:pic>
      <p:pic>
        <p:nvPicPr>
          <p:cNvPr id="294" name="Picture 293"/>
          <p:cNvPicPr>
            <a:picLocks noChangeAspect="1"/>
          </p:cNvPicPr>
          <p:nvPr/>
        </p:nvPicPr>
        <p:blipFill>
          <a:blip r:embed="rId4"/>
          <a:stretch>
            <a:fillRect/>
          </a:stretch>
        </p:blipFill>
        <p:spPr>
          <a:xfrm>
            <a:off x="4334603" y="3031213"/>
            <a:ext cx="148122" cy="124649"/>
          </a:xfrm>
          <a:prstGeom prst="rect">
            <a:avLst/>
          </a:prstGeom>
        </p:spPr>
      </p:pic>
      <p:pic>
        <p:nvPicPr>
          <p:cNvPr id="295" name="Picture 294"/>
          <p:cNvPicPr>
            <a:picLocks noChangeAspect="1"/>
          </p:cNvPicPr>
          <p:nvPr/>
        </p:nvPicPr>
        <p:blipFill>
          <a:blip r:embed="rId4"/>
          <a:stretch>
            <a:fillRect/>
          </a:stretch>
        </p:blipFill>
        <p:spPr>
          <a:xfrm>
            <a:off x="4199245" y="3480774"/>
            <a:ext cx="148122" cy="124649"/>
          </a:xfrm>
          <a:prstGeom prst="rect">
            <a:avLst/>
          </a:prstGeom>
        </p:spPr>
      </p:pic>
    </p:spTree>
    <p:extLst>
      <p:ext uri="{BB962C8B-B14F-4D97-AF65-F5344CB8AC3E}">
        <p14:creationId xmlns:p14="http://schemas.microsoft.com/office/powerpoint/2010/main" val="112504408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92713" y="0"/>
            <a:ext cx="3961040" cy="2880300"/>
          </a:xfrm>
          <a:prstGeom prst="rect">
            <a:avLst/>
          </a:prstGeom>
        </p:spPr>
      </p:pic>
      <p:sp>
        <p:nvSpPr>
          <p:cNvPr id="56" name="Rectangle 55"/>
          <p:cNvSpPr/>
          <p:nvPr/>
        </p:nvSpPr>
        <p:spPr>
          <a:xfrm>
            <a:off x="5192713" y="2880300"/>
            <a:ext cx="3958423" cy="22632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57" name="Group 56"/>
          <p:cNvGrpSpPr/>
          <p:nvPr/>
        </p:nvGrpSpPr>
        <p:grpSpPr>
          <a:xfrm>
            <a:off x="6676091" y="2377877"/>
            <a:ext cx="991667" cy="979695"/>
            <a:chOff x="7127612" y="2637652"/>
            <a:chExt cx="991667" cy="979695"/>
          </a:xfrm>
        </p:grpSpPr>
        <p:sp>
          <p:nvSpPr>
            <p:cNvPr id="58" name="Chord 57"/>
            <p:cNvSpPr/>
            <p:nvPr/>
          </p:nvSpPr>
          <p:spPr>
            <a:xfrm>
              <a:off x="7140708" y="2638777"/>
              <a:ext cx="978571" cy="978570"/>
            </a:xfrm>
            <a:prstGeom prst="chord">
              <a:avLst>
                <a:gd name="adj1" fmla="val 5467745"/>
                <a:gd name="adj2" fmla="val 1620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9" name="Chord 58"/>
            <p:cNvSpPr/>
            <p:nvPr/>
          </p:nvSpPr>
          <p:spPr>
            <a:xfrm rot="10800000">
              <a:off x="7127612" y="2637652"/>
              <a:ext cx="978571" cy="978570"/>
            </a:xfrm>
            <a:prstGeom prst="chord">
              <a:avLst>
                <a:gd name="adj1" fmla="val 5467745"/>
                <a:gd name="adj2" fmla="val 16200000"/>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sp>
        <p:nvSpPr>
          <p:cNvPr id="19" name="TextBox 18"/>
          <p:cNvSpPr txBox="1"/>
          <p:nvPr/>
        </p:nvSpPr>
        <p:spPr>
          <a:xfrm>
            <a:off x="5459330" y="3414041"/>
            <a:ext cx="3613470" cy="1392689"/>
          </a:xfrm>
          <a:prstGeom prst="rect">
            <a:avLst/>
          </a:prstGeom>
          <a:noFill/>
        </p:spPr>
        <p:txBody>
          <a:bodyPr wrap="square" rtlCol="0">
            <a:spAutoFit/>
          </a:bodyPr>
          <a:lstStyle/>
          <a:p>
            <a:pPr>
              <a:spcBef>
                <a:spcPts val="0"/>
              </a:spcBef>
              <a:spcAft>
                <a:spcPts val="300"/>
              </a:spcAft>
            </a:pPr>
            <a:r>
              <a:rPr lang="en-US" sz="900" b="1" dirty="0">
                <a:solidFill>
                  <a:schemeClr val="accent1"/>
                </a:solidFill>
              </a:rPr>
              <a:t>Target Audience</a:t>
            </a:r>
            <a:r>
              <a:rPr lang="en-US" sz="900" dirty="0">
                <a:solidFill>
                  <a:schemeClr val="accent1"/>
                </a:solidFill>
              </a:rPr>
              <a:t>: </a:t>
            </a:r>
            <a:r>
              <a:rPr lang="en-US" sz="900" dirty="0" smtClean="0">
                <a:solidFill>
                  <a:schemeClr val="accent1"/>
                </a:solidFill>
              </a:rPr>
              <a:t>Secondary </a:t>
            </a:r>
            <a:r>
              <a:rPr lang="en-US" sz="900" dirty="0">
                <a:solidFill>
                  <a:schemeClr val="accent1"/>
                </a:solidFill>
              </a:rPr>
              <a:t>and 2-Year college students, general audience </a:t>
            </a:r>
          </a:p>
          <a:p>
            <a:pPr>
              <a:spcBef>
                <a:spcPts val="0"/>
              </a:spcBef>
              <a:spcAft>
                <a:spcPts val="300"/>
              </a:spcAft>
            </a:pPr>
            <a:r>
              <a:rPr lang="en-US" sz="900" b="1" dirty="0">
                <a:solidFill>
                  <a:schemeClr val="accent1"/>
                </a:solidFill>
              </a:rPr>
              <a:t>Prerequisites</a:t>
            </a:r>
            <a:r>
              <a:rPr lang="en-US" sz="900" dirty="0">
                <a:solidFill>
                  <a:schemeClr val="accent1"/>
                </a:solidFill>
              </a:rPr>
              <a:t>: </a:t>
            </a:r>
            <a:r>
              <a:rPr lang="en-US" sz="900" dirty="0" smtClean="0">
                <a:solidFill>
                  <a:schemeClr val="accent1"/>
                </a:solidFill>
              </a:rPr>
              <a:t>None</a:t>
            </a:r>
          </a:p>
          <a:p>
            <a:pPr>
              <a:spcBef>
                <a:spcPts val="0"/>
              </a:spcBef>
              <a:spcAft>
                <a:spcPts val="300"/>
              </a:spcAft>
            </a:pPr>
            <a:r>
              <a:rPr lang="en-US" sz="900" b="1" dirty="0">
                <a:solidFill>
                  <a:schemeClr val="accent1"/>
                </a:solidFill>
              </a:rPr>
              <a:t>Instructor Training Required</a:t>
            </a:r>
            <a:r>
              <a:rPr lang="en-US" sz="900" dirty="0">
                <a:solidFill>
                  <a:schemeClr val="accent1"/>
                </a:solidFill>
              </a:rPr>
              <a:t>: </a:t>
            </a:r>
            <a:r>
              <a:rPr lang="en-US" sz="900" dirty="0" smtClean="0">
                <a:solidFill>
                  <a:schemeClr val="accent1"/>
                </a:solidFill>
              </a:rPr>
              <a:t>No</a:t>
            </a:r>
            <a:endParaRPr lang="en-US" sz="900" dirty="0">
              <a:solidFill>
                <a:schemeClr val="accent1"/>
              </a:solidFill>
            </a:endParaRPr>
          </a:p>
          <a:p>
            <a:pPr>
              <a:spcBef>
                <a:spcPts val="0"/>
              </a:spcBef>
              <a:spcAft>
                <a:spcPts val="300"/>
              </a:spcAft>
            </a:pPr>
            <a:r>
              <a:rPr lang="en-US" sz="900" b="1" dirty="0">
                <a:solidFill>
                  <a:schemeClr val="accent1"/>
                </a:solidFill>
              </a:rPr>
              <a:t>Languages</a:t>
            </a:r>
            <a:r>
              <a:rPr lang="en-US" sz="900" dirty="0">
                <a:solidFill>
                  <a:schemeClr val="accent1"/>
                </a:solidFill>
              </a:rPr>
              <a:t>: </a:t>
            </a:r>
            <a:r>
              <a:rPr lang="en-US" sz="900" dirty="0" smtClean="0">
                <a:solidFill>
                  <a:schemeClr val="accent1"/>
                </a:solidFill>
              </a:rPr>
              <a:t>Chinese-S, </a:t>
            </a:r>
            <a:r>
              <a:rPr lang="en-US" sz="900" u="sng" dirty="0" smtClean="0">
                <a:solidFill>
                  <a:schemeClr val="accent1"/>
                </a:solidFill>
              </a:rPr>
              <a:t>English (2.1), </a:t>
            </a:r>
            <a:r>
              <a:rPr lang="en-US" sz="900" dirty="0" smtClean="0">
                <a:solidFill>
                  <a:schemeClr val="accent1"/>
                </a:solidFill>
              </a:rPr>
              <a:t>French</a:t>
            </a:r>
            <a:r>
              <a:rPr lang="en-US" sz="900" dirty="0">
                <a:solidFill>
                  <a:schemeClr val="accent1"/>
                </a:solidFill>
              </a:rPr>
              <a:t>, German, </a:t>
            </a:r>
            <a:r>
              <a:rPr lang="en-US" sz="900" dirty="0" smtClean="0">
                <a:solidFill>
                  <a:schemeClr val="accent1"/>
                </a:solidFill>
              </a:rPr>
              <a:t>Hebrew, Italian</a:t>
            </a:r>
            <a:r>
              <a:rPr lang="en-US" sz="900" dirty="0">
                <a:solidFill>
                  <a:schemeClr val="accent1"/>
                </a:solidFill>
              </a:rPr>
              <a:t>, </a:t>
            </a:r>
            <a:r>
              <a:rPr lang="en-US" sz="900" dirty="0" smtClean="0">
                <a:solidFill>
                  <a:schemeClr val="accent1"/>
                </a:solidFill>
              </a:rPr>
              <a:t>Japanese, Spanish, Portuguese</a:t>
            </a:r>
            <a:endParaRPr lang="en-US" sz="900" dirty="0">
              <a:solidFill>
                <a:schemeClr val="accent1"/>
              </a:solidFill>
            </a:endParaRPr>
          </a:p>
          <a:p>
            <a:pPr>
              <a:spcBef>
                <a:spcPts val="0"/>
              </a:spcBef>
              <a:spcAft>
                <a:spcPts val="300"/>
              </a:spcAft>
            </a:pPr>
            <a:r>
              <a:rPr lang="en-US" sz="900" b="1" dirty="0">
                <a:solidFill>
                  <a:schemeClr val="accent1"/>
                </a:solidFill>
              </a:rPr>
              <a:t>Course Delivery</a:t>
            </a:r>
            <a:r>
              <a:rPr lang="en-US" sz="900" dirty="0">
                <a:solidFill>
                  <a:schemeClr val="accent1"/>
                </a:solidFill>
              </a:rPr>
              <a:t>: </a:t>
            </a:r>
            <a:r>
              <a:rPr lang="en-US" sz="900" dirty="0" smtClean="0">
                <a:solidFill>
                  <a:schemeClr val="accent1"/>
                </a:solidFill>
              </a:rPr>
              <a:t>Instructor-led </a:t>
            </a:r>
            <a:r>
              <a:rPr lang="en-US" sz="900" dirty="0">
                <a:solidFill>
                  <a:schemeClr val="accent1"/>
                </a:solidFill>
              </a:rPr>
              <a:t>or Self-paced</a:t>
            </a:r>
          </a:p>
          <a:p>
            <a:pPr>
              <a:spcBef>
                <a:spcPts val="0"/>
              </a:spcBef>
              <a:spcAft>
                <a:spcPts val="300"/>
              </a:spcAft>
            </a:pPr>
            <a:r>
              <a:rPr lang="en-US" sz="900" b="1" dirty="0">
                <a:solidFill>
                  <a:schemeClr val="accent1"/>
                </a:solidFill>
              </a:rPr>
              <a:t>Estimated Time to Complete</a:t>
            </a:r>
            <a:r>
              <a:rPr lang="en-US" sz="900" dirty="0">
                <a:solidFill>
                  <a:schemeClr val="accent1"/>
                </a:solidFill>
              </a:rPr>
              <a:t>: 15 </a:t>
            </a:r>
            <a:r>
              <a:rPr lang="en-US" sz="900" dirty="0" smtClean="0">
                <a:solidFill>
                  <a:schemeClr val="accent1"/>
                </a:solidFill>
              </a:rPr>
              <a:t>hours</a:t>
            </a:r>
            <a:endParaRPr lang="en-US" sz="900" dirty="0">
              <a:solidFill>
                <a:schemeClr val="accent1"/>
              </a:solidFill>
            </a:endParaRPr>
          </a:p>
        </p:txBody>
      </p:sp>
      <p:sp>
        <p:nvSpPr>
          <p:cNvPr id="20" name="Rectangle 19"/>
          <p:cNvSpPr/>
          <p:nvPr/>
        </p:nvSpPr>
        <p:spPr>
          <a:xfrm>
            <a:off x="5428157" y="3124978"/>
            <a:ext cx="889987" cy="307777"/>
          </a:xfrm>
          <a:prstGeom prst="rect">
            <a:avLst/>
          </a:prstGeom>
        </p:spPr>
        <p:txBody>
          <a:bodyPr wrap="none">
            <a:spAutoFit/>
          </a:bodyPr>
          <a:lstStyle/>
          <a:p>
            <a:pPr algn="ctr">
              <a:spcBef>
                <a:spcPts val="0"/>
              </a:spcBef>
            </a:pPr>
            <a:r>
              <a:rPr lang="en-US" sz="1400" dirty="0">
                <a:solidFill>
                  <a:schemeClr val="bg1"/>
                </a:solidFill>
              </a:rPr>
              <a:t>Features</a:t>
            </a:r>
          </a:p>
        </p:txBody>
      </p:sp>
      <p:pic>
        <p:nvPicPr>
          <p:cNvPr id="21" name="Picture 20"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17794" y="2465657"/>
            <a:ext cx="521356" cy="740663"/>
          </a:xfrm>
          <a:prstGeom prst="rect">
            <a:avLst/>
          </a:prstGeom>
        </p:spPr>
      </p:pic>
      <p:sp>
        <p:nvSpPr>
          <p:cNvPr id="22" name="TextBox 21"/>
          <p:cNvSpPr txBox="1"/>
          <p:nvPr/>
        </p:nvSpPr>
        <p:spPr>
          <a:xfrm>
            <a:off x="704414" y="1591395"/>
            <a:ext cx="3667526" cy="461665"/>
          </a:xfrm>
          <a:prstGeom prst="rect">
            <a:avLst/>
          </a:prstGeom>
          <a:noFill/>
        </p:spPr>
        <p:txBody>
          <a:bodyPr wrap="square" lIns="0" tIns="0" rIns="0" bIns="0" rtlCol="0">
            <a:spAutoFit/>
          </a:bodyPr>
          <a:lstStyle/>
          <a:p>
            <a:pPr>
              <a:spcAft>
                <a:spcPts val="700"/>
              </a:spcAft>
            </a:pPr>
            <a:r>
              <a:rPr lang="en-US" sz="1000" dirty="0"/>
              <a:t>The Introduction to Cybersecurity course explores cyber trends, threats and staying safe in cyberspace, and protecting personal and company data. </a:t>
            </a:r>
          </a:p>
        </p:txBody>
      </p:sp>
      <p:sp>
        <p:nvSpPr>
          <p:cNvPr id="23" name="Rectangle 22"/>
          <p:cNvSpPr/>
          <p:nvPr/>
        </p:nvSpPr>
        <p:spPr>
          <a:xfrm>
            <a:off x="522226" y="1191272"/>
            <a:ext cx="4068070" cy="296345"/>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4" name="Isosceles Triangle 23"/>
          <p:cNvSpPr/>
          <p:nvPr/>
        </p:nvSpPr>
        <p:spPr>
          <a:xfrm rot="5400000">
            <a:off x="420231" y="125741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6" name="Right Triangle 25"/>
          <p:cNvSpPr/>
          <p:nvPr/>
        </p:nvSpPr>
        <p:spPr>
          <a:xfrm>
            <a:off x="4586943" y="1190249"/>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7" name="Rectangle 26"/>
          <p:cNvSpPr/>
          <p:nvPr/>
        </p:nvSpPr>
        <p:spPr>
          <a:xfrm>
            <a:off x="4586624" y="1487730"/>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8" name="Isosceles Triangle 27"/>
          <p:cNvSpPr/>
          <p:nvPr/>
        </p:nvSpPr>
        <p:spPr>
          <a:xfrm rot="10800000">
            <a:off x="4542374" y="1639641"/>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9" name="TextBox 28"/>
          <p:cNvSpPr txBox="1"/>
          <p:nvPr/>
        </p:nvSpPr>
        <p:spPr>
          <a:xfrm>
            <a:off x="658780" y="1184724"/>
            <a:ext cx="1558440" cy="307777"/>
          </a:xfrm>
          <a:prstGeom prst="rect">
            <a:avLst/>
          </a:prstGeom>
          <a:noFill/>
        </p:spPr>
        <p:txBody>
          <a:bodyPr wrap="none" rtlCol="0" anchor="ctr">
            <a:spAutoFit/>
          </a:bodyPr>
          <a:lstStyle/>
          <a:p>
            <a:r>
              <a:rPr lang="en-US" sz="1400" dirty="0"/>
              <a:t>Course Overview</a:t>
            </a:r>
          </a:p>
        </p:txBody>
      </p:sp>
      <p:sp>
        <p:nvSpPr>
          <p:cNvPr id="30" name="TextBox 29"/>
          <p:cNvSpPr txBox="1"/>
          <p:nvPr/>
        </p:nvSpPr>
        <p:spPr>
          <a:xfrm>
            <a:off x="707767" y="2589026"/>
            <a:ext cx="3667526" cy="461665"/>
          </a:xfrm>
          <a:prstGeom prst="rect">
            <a:avLst/>
          </a:prstGeom>
          <a:noFill/>
        </p:spPr>
        <p:txBody>
          <a:bodyPr wrap="square" lIns="0" tIns="0" rIns="0" bIns="0" rtlCol="0">
            <a:spAutoFit/>
          </a:bodyPr>
          <a:lstStyle/>
          <a:p>
            <a:pPr>
              <a:spcAft>
                <a:spcPts val="700"/>
              </a:spcAft>
            </a:pPr>
            <a:r>
              <a:rPr lang="en-US" sz="1000" dirty="0"/>
              <a:t>Learn how to protect your personal data and privacy online and in social media, and why more and more IT jobs require cybersecurity awareness and understanding.</a:t>
            </a:r>
          </a:p>
        </p:txBody>
      </p:sp>
      <p:sp>
        <p:nvSpPr>
          <p:cNvPr id="31" name="Rectangle 30"/>
          <p:cNvSpPr/>
          <p:nvPr/>
        </p:nvSpPr>
        <p:spPr>
          <a:xfrm>
            <a:off x="525579" y="2188903"/>
            <a:ext cx="406807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 name="Isosceles Triangle 31"/>
          <p:cNvSpPr/>
          <p:nvPr/>
        </p:nvSpPr>
        <p:spPr>
          <a:xfrm rot="5400000">
            <a:off x="423583" y="225505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3" name="Right Triangle 32"/>
          <p:cNvSpPr/>
          <p:nvPr/>
        </p:nvSpPr>
        <p:spPr>
          <a:xfrm>
            <a:off x="4590296" y="2187880"/>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4" name="Rectangle 33"/>
          <p:cNvSpPr/>
          <p:nvPr/>
        </p:nvSpPr>
        <p:spPr>
          <a:xfrm>
            <a:off x="4589977" y="2485361"/>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5" name="Isosceles Triangle 34"/>
          <p:cNvSpPr/>
          <p:nvPr/>
        </p:nvSpPr>
        <p:spPr>
          <a:xfrm rot="10800000">
            <a:off x="4545727" y="2637272"/>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6" name="TextBox 35"/>
          <p:cNvSpPr txBox="1"/>
          <p:nvPr/>
        </p:nvSpPr>
        <p:spPr>
          <a:xfrm>
            <a:off x="658780" y="2193372"/>
            <a:ext cx="832279" cy="307777"/>
          </a:xfrm>
          <a:prstGeom prst="rect">
            <a:avLst/>
          </a:prstGeom>
          <a:noFill/>
        </p:spPr>
        <p:txBody>
          <a:bodyPr wrap="none" rtlCol="0" anchor="ctr">
            <a:spAutoFit/>
          </a:bodyPr>
          <a:lstStyle/>
          <a:p>
            <a:r>
              <a:rPr lang="en-US" sz="1400" dirty="0">
                <a:solidFill>
                  <a:srgbClr val="FFFFFF"/>
                </a:solidFill>
              </a:rPr>
              <a:t>Benefits</a:t>
            </a:r>
          </a:p>
        </p:txBody>
      </p:sp>
      <p:sp>
        <p:nvSpPr>
          <p:cNvPr id="37" name="TextBox 36"/>
          <p:cNvSpPr txBox="1"/>
          <p:nvPr/>
        </p:nvSpPr>
        <p:spPr>
          <a:xfrm>
            <a:off x="688219" y="3611933"/>
            <a:ext cx="3667526" cy="974626"/>
          </a:xfrm>
          <a:prstGeom prst="rect">
            <a:avLst/>
          </a:prstGeom>
          <a:noFill/>
        </p:spPr>
        <p:txBody>
          <a:bodyPr wrap="square" lIns="0" tIns="0" rIns="0" bIns="0" rtlCol="0">
            <a:spAutoFit/>
          </a:bodyPr>
          <a:lstStyle/>
          <a:p>
            <a:pPr marL="109728" indent="-109728">
              <a:spcBef>
                <a:spcPts val="400"/>
              </a:spcBef>
              <a:buSzPct val="80000"/>
              <a:buFont typeface="Arial"/>
              <a:buChar char="•"/>
            </a:pPr>
            <a:r>
              <a:rPr lang="en-US" sz="1000" dirty="0"/>
              <a:t>5 modules</a:t>
            </a:r>
          </a:p>
          <a:p>
            <a:pPr marL="109728" indent="-109728">
              <a:spcBef>
                <a:spcPts val="400"/>
              </a:spcBef>
              <a:buSzPct val="80000"/>
              <a:buFont typeface="Arial"/>
              <a:buChar char="•"/>
            </a:pPr>
            <a:r>
              <a:rPr lang="en-US" sz="1000" dirty="0"/>
              <a:t>Interactive and instructional content</a:t>
            </a:r>
          </a:p>
          <a:p>
            <a:pPr marL="109728" indent="-109728">
              <a:spcBef>
                <a:spcPts val="400"/>
              </a:spcBef>
              <a:buSzPct val="80000"/>
              <a:buFont typeface="Arial"/>
              <a:buChar char="•"/>
            </a:pPr>
            <a:r>
              <a:rPr lang="en-US" sz="1000" dirty="0"/>
              <a:t>8 Activities and 7 lab exercises that reinforce learning</a:t>
            </a:r>
          </a:p>
          <a:p>
            <a:pPr marL="109728" indent="-109728">
              <a:spcBef>
                <a:spcPts val="400"/>
              </a:spcBef>
              <a:buSzPct val="80000"/>
              <a:buFont typeface="Arial"/>
              <a:buChar char="•"/>
            </a:pPr>
            <a:r>
              <a:rPr lang="en-US" sz="1000" dirty="0"/>
              <a:t>4 quizzes and 1 final exam</a:t>
            </a:r>
          </a:p>
          <a:p>
            <a:pPr marL="109728" indent="-109728">
              <a:spcBef>
                <a:spcPts val="400"/>
              </a:spcBef>
              <a:buSzPct val="80000"/>
              <a:buFont typeface="Arial"/>
              <a:buChar char="•"/>
            </a:pPr>
            <a:r>
              <a:rPr lang="en-US" sz="1000" dirty="0"/>
              <a:t>Links to related resources</a:t>
            </a:r>
          </a:p>
        </p:txBody>
      </p:sp>
      <p:sp>
        <p:nvSpPr>
          <p:cNvPr id="38" name="Rectangle 37"/>
          <p:cNvSpPr/>
          <p:nvPr/>
        </p:nvSpPr>
        <p:spPr>
          <a:xfrm>
            <a:off x="506031" y="3211811"/>
            <a:ext cx="406807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9" name="Isosceles Triangle 38"/>
          <p:cNvSpPr/>
          <p:nvPr/>
        </p:nvSpPr>
        <p:spPr>
          <a:xfrm rot="5400000">
            <a:off x="404036" y="327795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0" name="Right Triangle 39"/>
          <p:cNvSpPr/>
          <p:nvPr/>
        </p:nvSpPr>
        <p:spPr>
          <a:xfrm>
            <a:off x="4570748" y="3210787"/>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1" name="Rectangle 40"/>
          <p:cNvSpPr/>
          <p:nvPr/>
        </p:nvSpPr>
        <p:spPr>
          <a:xfrm>
            <a:off x="4570429" y="3508268"/>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2" name="Isosceles Triangle 41"/>
          <p:cNvSpPr/>
          <p:nvPr/>
        </p:nvSpPr>
        <p:spPr>
          <a:xfrm rot="10800000">
            <a:off x="4526179" y="3660179"/>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3" name="TextBox 42"/>
          <p:cNvSpPr txBox="1"/>
          <p:nvPr/>
        </p:nvSpPr>
        <p:spPr>
          <a:xfrm>
            <a:off x="658780" y="3216279"/>
            <a:ext cx="1944763" cy="307777"/>
          </a:xfrm>
          <a:prstGeom prst="rect">
            <a:avLst/>
          </a:prstGeom>
          <a:noFill/>
        </p:spPr>
        <p:txBody>
          <a:bodyPr wrap="none" rtlCol="0" anchor="ctr">
            <a:spAutoFit/>
          </a:bodyPr>
          <a:lstStyle/>
          <a:p>
            <a:r>
              <a:rPr lang="en-US" sz="1400" dirty="0">
                <a:solidFill>
                  <a:srgbClr val="FFFFFF"/>
                </a:solidFill>
              </a:rPr>
              <a:t>Learning Components</a:t>
            </a:r>
          </a:p>
        </p:txBody>
      </p:sp>
      <p:sp>
        <p:nvSpPr>
          <p:cNvPr id="2" name="Title 1"/>
          <p:cNvSpPr>
            <a:spLocks noGrp="1"/>
          </p:cNvSpPr>
          <p:nvPr>
            <p:ph type="title"/>
          </p:nvPr>
        </p:nvSpPr>
        <p:spPr/>
        <p:txBody>
          <a:bodyPr/>
          <a:lstStyle/>
          <a:p>
            <a:r>
              <a:rPr lang="en-US" dirty="0" smtClean="0"/>
              <a:t>Introduction </a:t>
            </a:r>
            <a:br>
              <a:rPr lang="en-US" dirty="0" smtClean="0"/>
            </a:br>
            <a:r>
              <a:rPr lang="en-US" dirty="0" smtClean="0"/>
              <a:t>to Cybersecurity</a:t>
            </a:r>
            <a:endParaRPr lang="en-US" dirty="0"/>
          </a:p>
        </p:txBody>
      </p:sp>
      <p:sp>
        <p:nvSpPr>
          <p:cNvPr id="44" name="Freeform 145"/>
          <p:cNvSpPr>
            <a:spLocks noEditPoints="1"/>
          </p:cNvSpPr>
          <p:nvPr/>
        </p:nvSpPr>
        <p:spPr bwMode="auto">
          <a:xfrm>
            <a:off x="6689187" y="635993"/>
            <a:ext cx="988785" cy="1186234"/>
          </a:xfrm>
          <a:custGeom>
            <a:avLst/>
            <a:gdLst>
              <a:gd name="T0" fmla="*/ 144 w 160"/>
              <a:gd name="T1" fmla="*/ 88 h 192"/>
              <a:gd name="T2" fmla="*/ 144 w 160"/>
              <a:gd name="T3" fmla="*/ 64 h 192"/>
              <a:gd name="T4" fmla="*/ 80 w 160"/>
              <a:gd name="T5" fmla="*/ 0 h 192"/>
              <a:gd name="T6" fmla="*/ 16 w 160"/>
              <a:gd name="T7" fmla="*/ 64 h 192"/>
              <a:gd name="T8" fmla="*/ 16 w 160"/>
              <a:gd name="T9" fmla="*/ 88 h 192"/>
              <a:gd name="T10" fmla="*/ 0 w 160"/>
              <a:gd name="T11" fmla="*/ 88 h 192"/>
              <a:gd name="T12" fmla="*/ 0 w 160"/>
              <a:gd name="T13" fmla="*/ 184 h 192"/>
              <a:gd name="T14" fmla="*/ 8 w 160"/>
              <a:gd name="T15" fmla="*/ 192 h 192"/>
              <a:gd name="T16" fmla="*/ 152 w 160"/>
              <a:gd name="T17" fmla="*/ 192 h 192"/>
              <a:gd name="T18" fmla="*/ 160 w 160"/>
              <a:gd name="T19" fmla="*/ 184 h 192"/>
              <a:gd name="T20" fmla="*/ 160 w 160"/>
              <a:gd name="T21" fmla="*/ 88 h 192"/>
              <a:gd name="T22" fmla="*/ 144 w 160"/>
              <a:gd name="T23" fmla="*/ 88 h 192"/>
              <a:gd name="T24" fmla="*/ 32 w 160"/>
              <a:gd name="T25" fmla="*/ 64 h 192"/>
              <a:gd name="T26" fmla="*/ 80 w 160"/>
              <a:gd name="T27" fmla="*/ 16 h 192"/>
              <a:gd name="T28" fmla="*/ 128 w 160"/>
              <a:gd name="T29" fmla="*/ 64 h 192"/>
              <a:gd name="T30" fmla="*/ 128 w 160"/>
              <a:gd name="T31" fmla="*/ 88 h 192"/>
              <a:gd name="T32" fmla="*/ 32 w 160"/>
              <a:gd name="T33" fmla="*/ 88 h 192"/>
              <a:gd name="T34" fmla="*/ 32 w 160"/>
              <a:gd name="T35" fmla="*/ 6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92">
                <a:moveTo>
                  <a:pt x="144" y="88"/>
                </a:moveTo>
                <a:cubicBezTo>
                  <a:pt x="144" y="64"/>
                  <a:pt x="144" y="64"/>
                  <a:pt x="144" y="64"/>
                </a:cubicBezTo>
                <a:cubicBezTo>
                  <a:pt x="144" y="29"/>
                  <a:pt x="115" y="0"/>
                  <a:pt x="80" y="0"/>
                </a:cubicBezTo>
                <a:cubicBezTo>
                  <a:pt x="45" y="0"/>
                  <a:pt x="16" y="29"/>
                  <a:pt x="16" y="64"/>
                </a:cubicBezTo>
                <a:cubicBezTo>
                  <a:pt x="16" y="88"/>
                  <a:pt x="16" y="88"/>
                  <a:pt x="16" y="88"/>
                </a:cubicBezTo>
                <a:cubicBezTo>
                  <a:pt x="0" y="88"/>
                  <a:pt x="0" y="88"/>
                  <a:pt x="0" y="88"/>
                </a:cubicBezTo>
                <a:cubicBezTo>
                  <a:pt x="0" y="184"/>
                  <a:pt x="0" y="184"/>
                  <a:pt x="0" y="184"/>
                </a:cubicBezTo>
                <a:cubicBezTo>
                  <a:pt x="0" y="188"/>
                  <a:pt x="4" y="192"/>
                  <a:pt x="8" y="192"/>
                </a:cubicBezTo>
                <a:cubicBezTo>
                  <a:pt x="152" y="192"/>
                  <a:pt x="152" y="192"/>
                  <a:pt x="152" y="192"/>
                </a:cubicBezTo>
                <a:cubicBezTo>
                  <a:pt x="156" y="192"/>
                  <a:pt x="160" y="188"/>
                  <a:pt x="160" y="184"/>
                </a:cubicBezTo>
                <a:cubicBezTo>
                  <a:pt x="160" y="88"/>
                  <a:pt x="160" y="88"/>
                  <a:pt x="160" y="88"/>
                </a:cubicBezTo>
                <a:lnTo>
                  <a:pt x="144" y="88"/>
                </a:lnTo>
                <a:close/>
                <a:moveTo>
                  <a:pt x="32" y="64"/>
                </a:moveTo>
                <a:cubicBezTo>
                  <a:pt x="32" y="38"/>
                  <a:pt x="54" y="16"/>
                  <a:pt x="80" y="16"/>
                </a:cubicBezTo>
                <a:cubicBezTo>
                  <a:pt x="106" y="16"/>
                  <a:pt x="128" y="38"/>
                  <a:pt x="128" y="64"/>
                </a:cubicBezTo>
                <a:cubicBezTo>
                  <a:pt x="128" y="88"/>
                  <a:pt x="128" y="88"/>
                  <a:pt x="128" y="88"/>
                </a:cubicBezTo>
                <a:cubicBezTo>
                  <a:pt x="32" y="88"/>
                  <a:pt x="32" y="88"/>
                  <a:pt x="32" y="88"/>
                </a:cubicBezTo>
                <a:lnTo>
                  <a:pt x="32" y="64"/>
                </a:lnTo>
                <a:close/>
              </a:path>
            </a:pathLst>
          </a:custGeom>
          <a:solidFill>
            <a:schemeClr val="bg1">
              <a:alpha val="42000"/>
            </a:schemeClr>
          </a:solidFill>
          <a:ln>
            <a:noFill/>
          </a:ln>
          <a:extLst/>
        </p:spPr>
        <p:txBody>
          <a:bodyPr vert="horz" wrap="square" lIns="68589" tIns="34295" rIns="68589" bIns="34295"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7953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86250" y="1764970"/>
            <a:ext cx="530860" cy="530860"/>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 name="Oval 6"/>
          <p:cNvSpPr/>
          <p:nvPr/>
        </p:nvSpPr>
        <p:spPr>
          <a:xfrm>
            <a:off x="486250" y="2331744"/>
            <a:ext cx="530860" cy="53086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8" name="Oval 7"/>
          <p:cNvSpPr/>
          <p:nvPr/>
        </p:nvSpPr>
        <p:spPr>
          <a:xfrm>
            <a:off x="486250" y="2885132"/>
            <a:ext cx="530860" cy="53086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solidFill>
                  <a:schemeClr val="accent1"/>
                </a:solidFill>
              </a:rPr>
              <a:t>Course Outline</a:t>
            </a:r>
            <a:endParaRPr lang="en-US" dirty="0">
              <a:solidFill>
                <a:schemeClr val="accent1"/>
              </a:solidFill>
            </a:endParaRPr>
          </a:p>
        </p:txBody>
      </p:sp>
      <p:sp>
        <p:nvSpPr>
          <p:cNvPr id="10" name="Oval 9"/>
          <p:cNvSpPr/>
          <p:nvPr/>
        </p:nvSpPr>
        <p:spPr>
          <a:xfrm>
            <a:off x="486250" y="4126099"/>
            <a:ext cx="530860" cy="53086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9" name="Oval 8"/>
          <p:cNvSpPr/>
          <p:nvPr/>
        </p:nvSpPr>
        <p:spPr>
          <a:xfrm>
            <a:off x="482803" y="3485323"/>
            <a:ext cx="530860" cy="5308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968814186"/>
              </p:ext>
            </p:extLst>
          </p:nvPr>
        </p:nvGraphicFramePr>
        <p:xfrm>
          <a:off x="438150" y="1292983"/>
          <a:ext cx="8096250" cy="3406185"/>
        </p:xfrm>
        <a:graphic>
          <a:graphicData uri="http://schemas.openxmlformats.org/drawingml/2006/table">
            <a:tbl>
              <a:tblPr firstRow="1" firstCol="1" bandRow="1">
                <a:tableStyleId>{5C22544A-7EE6-4342-B048-85BDC9FD1C3A}</a:tableStyleId>
              </a:tblPr>
              <a:tblGrid>
                <a:gridCol w="637226">
                  <a:extLst>
                    <a:ext uri="{9D8B030D-6E8A-4147-A177-3AD203B41FA5}">
                      <a16:colId xmlns:a16="http://schemas.microsoft.com/office/drawing/2014/main" val="20000"/>
                    </a:ext>
                  </a:extLst>
                </a:gridCol>
                <a:gridCol w="2318029">
                  <a:extLst>
                    <a:ext uri="{9D8B030D-6E8A-4147-A177-3AD203B41FA5}">
                      <a16:colId xmlns:a16="http://schemas.microsoft.com/office/drawing/2014/main" val="20001"/>
                    </a:ext>
                  </a:extLst>
                </a:gridCol>
                <a:gridCol w="5140995">
                  <a:extLst>
                    <a:ext uri="{9D8B030D-6E8A-4147-A177-3AD203B41FA5}">
                      <a16:colId xmlns:a16="http://schemas.microsoft.com/office/drawing/2014/main" val="20002"/>
                    </a:ext>
                  </a:extLst>
                </a:gridCol>
              </a:tblGrid>
              <a:tr h="362092">
                <a:tc>
                  <a:txBody>
                    <a:bodyPr/>
                    <a:lstStyle/>
                    <a:p>
                      <a:pPr marL="36830" marR="36830" algn="ctr">
                        <a:spcBef>
                          <a:spcPts val="300"/>
                        </a:spcBef>
                        <a:spcAft>
                          <a:spcPts val="300"/>
                        </a:spcAft>
                      </a:pPr>
                      <a:r>
                        <a:rPr lang="en-US" sz="1200" b="0" dirty="0">
                          <a:solidFill>
                            <a:schemeClr val="tx2"/>
                          </a:solidFill>
                          <a:effectLst/>
                        </a:rPr>
                        <a:t>Chapter</a:t>
                      </a:r>
                      <a:endParaRPr lang="en-US" sz="1200" b="0" dirty="0">
                        <a:solidFill>
                          <a:schemeClr val="tx2"/>
                        </a:solidFill>
                        <a:effectLst/>
                        <a:latin typeface="Arial" charset="0"/>
                        <a:ea typeface="Times New Roman" charset="0"/>
                        <a:cs typeface="Times New Roman" charset="0"/>
                      </a:endParaRPr>
                    </a:p>
                  </a:txBody>
                  <a:tcPr marL="0" marR="0" marT="0" marB="0" anchor="ctr">
                    <a:noFill/>
                  </a:tcPr>
                </a:tc>
                <a:tc>
                  <a:txBody>
                    <a:bodyPr/>
                    <a:lstStyle/>
                    <a:p>
                      <a:pPr marL="36830" marR="36830" algn="ctr">
                        <a:spcBef>
                          <a:spcPts val="300"/>
                        </a:spcBef>
                        <a:spcAft>
                          <a:spcPts val="300"/>
                        </a:spcAft>
                      </a:pPr>
                      <a:r>
                        <a:rPr lang="en-US" sz="1200" b="0" baseline="0" dirty="0" smtClean="0">
                          <a:effectLst/>
                        </a:rPr>
                        <a:t>Chapter Titles</a:t>
                      </a:r>
                      <a:endParaRPr lang="en-US" sz="1200" b="0" dirty="0">
                        <a:solidFill>
                          <a:srgbClr val="FFFFFF"/>
                        </a:solidFill>
                        <a:effectLst/>
                        <a:latin typeface="Arial" charset="0"/>
                        <a:ea typeface="Times New Roman" charset="0"/>
                        <a:cs typeface="Times New Roman" charset="0"/>
                      </a:endParaRPr>
                    </a:p>
                  </a:txBody>
                  <a:tcPr marL="0" marR="0" marT="0" marB="0" anchor="ctr">
                    <a:solidFill>
                      <a:schemeClr val="tx2"/>
                    </a:solidFill>
                  </a:tcPr>
                </a:tc>
                <a:tc>
                  <a:txBody>
                    <a:bodyPr/>
                    <a:lstStyle/>
                    <a:p>
                      <a:pPr marL="36830" marR="36830" algn="ctr">
                        <a:spcBef>
                          <a:spcPts val="300"/>
                        </a:spcBef>
                        <a:spcAft>
                          <a:spcPts val="300"/>
                        </a:spcAft>
                      </a:pPr>
                      <a:r>
                        <a:rPr lang="en-US" sz="1200" b="0" dirty="0">
                          <a:effectLst/>
                        </a:rPr>
                        <a:t>Summary </a:t>
                      </a:r>
                      <a:r>
                        <a:rPr lang="en-US" sz="1200" b="0" dirty="0" smtClean="0">
                          <a:effectLst/>
                        </a:rPr>
                        <a:t>Description</a:t>
                      </a:r>
                      <a:r>
                        <a:rPr lang="en-US" sz="1200" b="0" dirty="0">
                          <a:effectLst/>
                        </a:rPr>
                        <a:t> </a:t>
                      </a:r>
                      <a:endParaRPr lang="en-US" sz="1200" b="0" dirty="0">
                        <a:solidFill>
                          <a:srgbClr val="FFFFFF"/>
                        </a:solidFill>
                        <a:effectLst/>
                        <a:latin typeface="Arial" charset="0"/>
                        <a:ea typeface="Times New Roman" charset="0"/>
                        <a:cs typeface="Times New Roman" charset="0"/>
                      </a:endParaRPr>
                    </a:p>
                  </a:txBody>
                  <a:tcPr marL="102870" marR="102870" marT="102870" marB="102870" anchor="ctr">
                    <a:solidFill>
                      <a:schemeClr val="tx2"/>
                    </a:solidFill>
                  </a:tcPr>
                </a:tc>
                <a:extLst>
                  <a:ext uri="{0D108BD9-81ED-4DB2-BD59-A6C34878D82A}">
                    <a16:rowId xmlns:a16="http://schemas.microsoft.com/office/drawing/2014/main" val="10000"/>
                  </a:ext>
                </a:extLst>
              </a:tr>
              <a:tr h="558586">
                <a:tc>
                  <a:txBody>
                    <a:bodyPr/>
                    <a:lstStyle/>
                    <a:p>
                      <a:pPr marL="36830" marR="36830" algn="ctr">
                        <a:spcBef>
                          <a:spcPts val="300"/>
                        </a:spcBef>
                        <a:spcAft>
                          <a:spcPts val="300"/>
                        </a:spcAft>
                      </a:pPr>
                      <a:r>
                        <a:rPr lang="en-US" sz="2400" b="0" dirty="0">
                          <a:effectLst/>
                        </a:rPr>
                        <a:t>1</a:t>
                      </a:r>
                      <a:endParaRPr lang="en-US" sz="2400" b="0" dirty="0">
                        <a:solidFill>
                          <a:srgbClr val="000000"/>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The Need for Cybersecurity</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lvl="0" indent="-285750">
                        <a:buFont typeface="Arial"/>
                        <a:buChar char="•"/>
                      </a:pPr>
                      <a:r>
                        <a:rPr lang="en-US" sz="1200" kern="1200" dirty="0" smtClean="0">
                          <a:solidFill>
                            <a:schemeClr val="accent1"/>
                          </a:solidFill>
                          <a:effectLst/>
                          <a:latin typeface="+mn-lt"/>
                          <a:ea typeface="+mn-ea"/>
                          <a:cs typeface="+mn-cs"/>
                        </a:rPr>
                        <a:t>Learn the need for and importance of cybersecurity.</a:t>
                      </a:r>
                      <a:endParaRPr lang="en-SG" sz="1200" kern="1200" dirty="0" smtClean="0">
                        <a:solidFill>
                          <a:schemeClr val="accent1"/>
                        </a:solidFill>
                        <a:effectLst/>
                        <a:latin typeface="+mn-lt"/>
                        <a:ea typeface="+mn-ea"/>
                        <a:cs typeface="+mn-cs"/>
                      </a:endParaRPr>
                    </a:p>
                    <a:p>
                      <a:pPr marL="285750" indent="-285750">
                        <a:buFont typeface="Arial"/>
                        <a:buChar char="•"/>
                      </a:pPr>
                      <a:r>
                        <a:rPr lang="en-US" sz="1200" kern="1200" dirty="0" smtClean="0">
                          <a:solidFill>
                            <a:schemeClr val="accent1"/>
                          </a:solidFill>
                          <a:effectLst/>
                          <a:latin typeface="+mn-lt"/>
                          <a:ea typeface="+mn-ea"/>
                          <a:cs typeface="+mn-cs"/>
                        </a:rPr>
                        <a:t>Understand the characteristics and value of personal data, and data within an organization.</a:t>
                      </a:r>
                      <a:r>
                        <a:rPr lang="en-SG" sz="1200" dirty="0" smtClean="0">
                          <a:solidFill>
                            <a:schemeClr val="accent1"/>
                          </a:solidFill>
                          <a:effectLst/>
                        </a:rPr>
                        <a:t> </a:t>
                      </a:r>
                      <a:endParaRPr lang="en-US" sz="1200" dirty="0" smtClean="0">
                        <a:solidFill>
                          <a:schemeClr val="accent1"/>
                        </a:solidFill>
                      </a:endParaRPr>
                    </a:p>
                  </a:txBody>
                  <a:tcPr marL="68598" marR="68598" marT="34290" marB="34290" anchor="ctr">
                    <a:solidFill>
                      <a:schemeClr val="bg1">
                        <a:lumMod val="95000"/>
                      </a:schemeClr>
                    </a:solidFill>
                  </a:tcPr>
                </a:tc>
                <a:extLst>
                  <a:ext uri="{0D108BD9-81ED-4DB2-BD59-A6C34878D82A}">
                    <a16:rowId xmlns:a16="http://schemas.microsoft.com/office/drawing/2014/main" val="10001"/>
                  </a:ext>
                </a:extLst>
              </a:tr>
              <a:tr h="558586">
                <a:tc>
                  <a:txBody>
                    <a:bodyPr/>
                    <a:lstStyle/>
                    <a:p>
                      <a:pPr marL="36830" marR="36830" algn="ctr">
                        <a:spcBef>
                          <a:spcPts val="300"/>
                        </a:spcBef>
                        <a:spcAft>
                          <a:spcPts val="300"/>
                        </a:spcAft>
                        <a:tabLst>
                          <a:tab pos="457200" algn="l"/>
                          <a:tab pos="914400" algn="l"/>
                          <a:tab pos="1371600" algn="l"/>
                          <a:tab pos="1828800" algn="l"/>
                          <a:tab pos="2286000" algn="l"/>
                          <a:tab pos="2743200" algn="l"/>
                          <a:tab pos="3200400" algn="l"/>
                          <a:tab pos="3708400" algn="l"/>
                          <a:tab pos="4114800" algn="l"/>
                          <a:tab pos="4572000" algn="l"/>
                          <a:tab pos="5029200" algn="l"/>
                        </a:tabLst>
                      </a:pPr>
                      <a:r>
                        <a:rPr lang="en-US" sz="2400" b="0" dirty="0">
                          <a:effectLst/>
                        </a:rPr>
                        <a:t>2</a:t>
                      </a:r>
                      <a:endParaRPr lang="en-US" sz="2400" b="0" dirty="0">
                        <a:solidFill>
                          <a:srgbClr val="000000"/>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Attacks, Concepts and Techniques</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lvl="0" indent="-285750">
                        <a:buFont typeface="Arial"/>
                        <a:buChar char="•"/>
                      </a:pPr>
                      <a:r>
                        <a:rPr lang="en-US" sz="1200" kern="1200" dirty="0" smtClean="0">
                          <a:solidFill>
                            <a:schemeClr val="accent1"/>
                          </a:solidFill>
                          <a:effectLst/>
                          <a:latin typeface="+mn-lt"/>
                          <a:ea typeface="+mn-ea"/>
                          <a:cs typeface="+mn-cs"/>
                        </a:rPr>
                        <a:t>Recognize the characteristics and operation of a cyber attack. </a:t>
                      </a:r>
                      <a:endParaRPr lang="en-SG" sz="1200" kern="1200" dirty="0" smtClean="0">
                        <a:solidFill>
                          <a:schemeClr val="accent1"/>
                        </a:solidFill>
                        <a:effectLst/>
                        <a:latin typeface="+mn-lt"/>
                        <a:ea typeface="+mn-ea"/>
                        <a:cs typeface="+mn-cs"/>
                      </a:endParaRPr>
                    </a:p>
                    <a:p>
                      <a:pPr marL="285750" indent="-285750">
                        <a:buFont typeface="Arial"/>
                        <a:buChar char="•"/>
                      </a:pPr>
                      <a:r>
                        <a:rPr lang="en-US" sz="1200" kern="1200" dirty="0" smtClean="0">
                          <a:solidFill>
                            <a:schemeClr val="accent1"/>
                          </a:solidFill>
                          <a:effectLst/>
                          <a:latin typeface="+mn-lt"/>
                          <a:ea typeface="+mn-ea"/>
                          <a:cs typeface="+mn-cs"/>
                        </a:rPr>
                        <a:t>Interpret the trends in the cyber threat landscape.</a:t>
                      </a:r>
                      <a:r>
                        <a:rPr lang="en-SG" sz="1200" dirty="0" smtClean="0">
                          <a:solidFill>
                            <a:schemeClr val="accent1"/>
                          </a:solidFill>
                          <a:effectLst/>
                        </a:rPr>
                        <a:t> </a:t>
                      </a:r>
                      <a:endParaRPr lang="en-US" sz="1200" kern="1200" dirty="0" smtClean="0">
                        <a:solidFill>
                          <a:schemeClr val="accent1"/>
                        </a:solidFill>
                        <a:latin typeface="+mn-lt"/>
                        <a:ea typeface="+mn-ea"/>
                        <a:cs typeface="+mn-cs"/>
                      </a:endParaRPr>
                    </a:p>
                  </a:txBody>
                  <a:tcPr marL="68598" marR="68598" marT="34290" marB="34290" anchor="ctr">
                    <a:solidFill>
                      <a:schemeClr val="bg1">
                        <a:lumMod val="95000"/>
                      </a:schemeClr>
                    </a:solidFill>
                  </a:tcPr>
                </a:tc>
                <a:extLst>
                  <a:ext uri="{0D108BD9-81ED-4DB2-BD59-A6C34878D82A}">
                    <a16:rowId xmlns:a16="http://schemas.microsoft.com/office/drawing/2014/main" val="10002"/>
                  </a:ext>
                </a:extLst>
              </a:tr>
              <a:tr h="555963">
                <a:tc>
                  <a:txBody>
                    <a:bodyPr/>
                    <a:lstStyle/>
                    <a:p>
                      <a:pPr marL="36830" marR="36830" algn="ctr">
                        <a:spcBef>
                          <a:spcPts val="300"/>
                        </a:spcBef>
                        <a:spcAft>
                          <a:spcPts val="300"/>
                        </a:spcAft>
                        <a:tabLst>
                          <a:tab pos="457200" algn="l"/>
                          <a:tab pos="914400" algn="l"/>
                          <a:tab pos="1371600" algn="l"/>
                          <a:tab pos="1828800" algn="l"/>
                          <a:tab pos="2286000" algn="l"/>
                          <a:tab pos="2743200" algn="l"/>
                          <a:tab pos="3200400" algn="l"/>
                          <a:tab pos="3708400" algn="l"/>
                          <a:tab pos="4114800" algn="l"/>
                          <a:tab pos="4572000" algn="l"/>
                          <a:tab pos="5029200" algn="l"/>
                        </a:tabLst>
                      </a:pPr>
                      <a:r>
                        <a:rPr lang="en-US" sz="2400" b="0" dirty="0">
                          <a:effectLst/>
                        </a:rPr>
                        <a:t>3</a:t>
                      </a:r>
                      <a:endParaRPr lang="en-US" sz="2400" b="0" dirty="0">
                        <a:solidFill>
                          <a:srgbClr val="000000"/>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Protecting Your Data and</a:t>
                      </a:r>
                      <a:r>
                        <a:rPr lang="en-US" sz="1200" b="0" kern="1200" baseline="0" dirty="0" smtClean="0">
                          <a:solidFill>
                            <a:schemeClr val="dk1"/>
                          </a:solidFill>
                          <a:effectLst/>
                          <a:latin typeface="+mn-lt"/>
                          <a:ea typeface="+mn-ea"/>
                          <a:cs typeface="+mn-cs"/>
                        </a:rPr>
                        <a:t> Privacy</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lvl="0" indent="-285750">
                        <a:buFont typeface="Arial"/>
                        <a:buChar char="•"/>
                      </a:pPr>
                      <a:r>
                        <a:rPr lang="en-US" sz="1200" kern="1200" dirty="0" smtClean="0">
                          <a:solidFill>
                            <a:schemeClr val="accent1"/>
                          </a:solidFill>
                          <a:effectLst/>
                          <a:latin typeface="+mn-lt"/>
                          <a:ea typeface="+mn-ea"/>
                          <a:cs typeface="+mn-cs"/>
                        </a:rPr>
                        <a:t>Understand how to protect devices from threats. </a:t>
                      </a:r>
                      <a:endParaRPr lang="en-SG" sz="1200" kern="1200" dirty="0" smtClean="0">
                        <a:solidFill>
                          <a:schemeClr val="accent1"/>
                        </a:solidFill>
                        <a:effectLst/>
                        <a:latin typeface="+mn-lt"/>
                        <a:ea typeface="+mn-ea"/>
                        <a:cs typeface="+mn-cs"/>
                      </a:endParaRPr>
                    </a:p>
                    <a:p>
                      <a:pPr marL="285750" indent="-285750">
                        <a:buFont typeface="Arial"/>
                        <a:buChar char="•"/>
                      </a:pPr>
                      <a:r>
                        <a:rPr lang="en-US" sz="1200" kern="1200" dirty="0" smtClean="0">
                          <a:solidFill>
                            <a:schemeClr val="accent1"/>
                          </a:solidFill>
                          <a:effectLst/>
                          <a:latin typeface="+mn-lt"/>
                          <a:ea typeface="+mn-ea"/>
                          <a:cs typeface="+mn-cs"/>
                        </a:rPr>
                        <a:t>Master how to safeguard your privacy.</a:t>
                      </a:r>
                      <a:r>
                        <a:rPr lang="en-SG" sz="1200" dirty="0" smtClean="0">
                          <a:solidFill>
                            <a:schemeClr val="accent1"/>
                          </a:solidFill>
                          <a:effectLst/>
                        </a:rPr>
                        <a:t> </a:t>
                      </a:r>
                      <a:endParaRPr lang="en-US" sz="1200" kern="1200" dirty="0" smtClean="0">
                        <a:solidFill>
                          <a:schemeClr val="accent1"/>
                        </a:solidFill>
                        <a:latin typeface="+mn-lt"/>
                        <a:ea typeface="+mn-ea"/>
                        <a:cs typeface="+mn-cs"/>
                      </a:endParaRPr>
                    </a:p>
                  </a:txBody>
                  <a:tcPr marL="68598" marR="68598" marT="34290" marB="34290" anchor="ctr">
                    <a:solidFill>
                      <a:schemeClr val="bg1">
                        <a:lumMod val="95000"/>
                      </a:schemeClr>
                    </a:solidFill>
                  </a:tcPr>
                </a:tc>
                <a:extLst>
                  <a:ext uri="{0D108BD9-81ED-4DB2-BD59-A6C34878D82A}">
                    <a16:rowId xmlns:a16="http://schemas.microsoft.com/office/drawing/2014/main" val="10003"/>
                  </a:ext>
                </a:extLst>
              </a:tr>
              <a:tr h="642898">
                <a:tc>
                  <a:txBody>
                    <a:bodyPr/>
                    <a:lstStyle/>
                    <a:p>
                      <a:pPr marL="36830" marR="36830" algn="ctr">
                        <a:spcBef>
                          <a:spcPts val="300"/>
                        </a:spcBef>
                        <a:spcAft>
                          <a:spcPts val="300"/>
                        </a:spcAft>
                        <a:tabLst>
                          <a:tab pos="457200" algn="l"/>
                          <a:tab pos="914400" algn="l"/>
                          <a:tab pos="1371600" algn="l"/>
                          <a:tab pos="1828800" algn="l"/>
                          <a:tab pos="2286000" algn="l"/>
                          <a:tab pos="2743200" algn="l"/>
                          <a:tab pos="3200400" algn="l"/>
                          <a:tab pos="3708400" algn="l"/>
                          <a:tab pos="4114800" algn="l"/>
                          <a:tab pos="4572000" algn="l"/>
                          <a:tab pos="5029200" algn="l"/>
                        </a:tabLst>
                      </a:pPr>
                      <a:r>
                        <a:rPr lang="en-US" sz="2400" b="0" dirty="0">
                          <a:effectLst/>
                        </a:rPr>
                        <a:t>4</a:t>
                      </a:r>
                      <a:endParaRPr lang="en-US" sz="2400" b="0" dirty="0">
                        <a:solidFill>
                          <a:srgbClr val="000000"/>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Protecting the Organization</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lvl="0" indent="-285750">
                        <a:buFont typeface="Arial"/>
                        <a:buChar char="•"/>
                      </a:pPr>
                      <a:r>
                        <a:rPr lang="en-US" sz="1200" kern="1200" dirty="0" smtClean="0">
                          <a:solidFill>
                            <a:schemeClr val="accent1"/>
                          </a:solidFill>
                          <a:effectLst/>
                          <a:latin typeface="+mn-lt"/>
                          <a:ea typeface="+mn-ea"/>
                          <a:cs typeface="+mn-cs"/>
                        </a:rPr>
                        <a:t>Learn techniques to protect organizations from cyber attacks. </a:t>
                      </a:r>
                      <a:endParaRPr lang="en-SG" sz="1200" kern="1200" dirty="0" smtClean="0">
                        <a:solidFill>
                          <a:schemeClr val="accent1"/>
                        </a:solidFill>
                        <a:effectLst/>
                        <a:latin typeface="+mn-lt"/>
                        <a:ea typeface="+mn-ea"/>
                        <a:cs typeface="+mn-cs"/>
                      </a:endParaRPr>
                    </a:p>
                    <a:p>
                      <a:pPr marL="285750" lvl="0" indent="-285750">
                        <a:buFont typeface="Arial"/>
                        <a:buChar char="•"/>
                      </a:pPr>
                      <a:r>
                        <a:rPr lang="en-US" sz="1200" kern="1200" dirty="0" smtClean="0">
                          <a:solidFill>
                            <a:schemeClr val="accent1"/>
                          </a:solidFill>
                          <a:effectLst/>
                          <a:latin typeface="+mn-lt"/>
                          <a:ea typeface="+mn-ea"/>
                          <a:cs typeface="+mn-cs"/>
                        </a:rPr>
                        <a:t>Recognize the behavior-based approach to cybersecurity.</a:t>
                      </a:r>
                      <a:endParaRPr lang="en-SG" sz="1200" kern="1200" dirty="0" smtClean="0">
                        <a:solidFill>
                          <a:schemeClr val="accent1"/>
                        </a:solidFill>
                        <a:effectLst/>
                        <a:latin typeface="+mn-lt"/>
                        <a:ea typeface="+mn-ea"/>
                        <a:cs typeface="+mn-cs"/>
                      </a:endParaRPr>
                    </a:p>
                    <a:p>
                      <a:pPr marL="285750" indent="-285750">
                        <a:buFont typeface="Arial"/>
                        <a:buChar char="•"/>
                      </a:pPr>
                      <a:r>
                        <a:rPr lang="en-US" sz="1200" kern="1200" dirty="0" smtClean="0">
                          <a:solidFill>
                            <a:schemeClr val="accent1"/>
                          </a:solidFill>
                          <a:effectLst/>
                          <a:latin typeface="+mn-lt"/>
                          <a:ea typeface="+mn-ea"/>
                          <a:cs typeface="+mn-cs"/>
                        </a:rPr>
                        <a:t>Explain Cisco’s approach to </a:t>
                      </a:r>
                      <a:r>
                        <a:rPr lang="en-US" sz="1200" kern="1200" dirty="0" err="1" smtClean="0">
                          <a:solidFill>
                            <a:schemeClr val="accent1"/>
                          </a:solidFill>
                          <a:effectLst/>
                          <a:latin typeface="+mn-lt"/>
                          <a:ea typeface="+mn-ea"/>
                          <a:cs typeface="+mn-cs"/>
                        </a:rPr>
                        <a:t>cybersecurity</a:t>
                      </a:r>
                      <a:r>
                        <a:rPr lang="en-US" sz="1200" kern="1200" dirty="0" smtClean="0">
                          <a:solidFill>
                            <a:schemeClr val="accent1"/>
                          </a:solidFill>
                          <a:effectLst/>
                          <a:latin typeface="+mn-lt"/>
                          <a:ea typeface="+mn-ea"/>
                          <a:cs typeface="+mn-cs"/>
                        </a:rPr>
                        <a:t>.</a:t>
                      </a:r>
                      <a:r>
                        <a:rPr lang="en-SG" sz="1200" dirty="0" smtClean="0">
                          <a:solidFill>
                            <a:schemeClr val="accent1"/>
                          </a:solidFill>
                          <a:effectLst/>
                        </a:rPr>
                        <a:t> </a:t>
                      </a:r>
                      <a:endParaRPr lang="en-US" sz="1200" kern="1200" dirty="0">
                        <a:solidFill>
                          <a:schemeClr val="accent1"/>
                        </a:solidFill>
                        <a:latin typeface="+mn-lt"/>
                        <a:ea typeface="+mn-ea"/>
                        <a:cs typeface="+mn-cs"/>
                      </a:endParaRPr>
                    </a:p>
                  </a:txBody>
                  <a:tcPr marL="68598" marR="68598" marT="34290" marB="34290" anchor="ctr">
                    <a:solidFill>
                      <a:schemeClr val="bg1">
                        <a:lumMod val="95000"/>
                      </a:schemeClr>
                    </a:solidFill>
                  </a:tcPr>
                </a:tc>
                <a:extLst>
                  <a:ext uri="{0D108BD9-81ED-4DB2-BD59-A6C34878D82A}">
                    <a16:rowId xmlns:a16="http://schemas.microsoft.com/office/drawing/2014/main" val="10004"/>
                  </a:ext>
                </a:extLst>
              </a:tr>
              <a:tr h="642898">
                <a:tc>
                  <a:txBody>
                    <a:bodyPr/>
                    <a:lstStyle/>
                    <a:p>
                      <a:pPr marL="36830" marR="36830" algn="ctr">
                        <a:spcBef>
                          <a:spcPts val="300"/>
                        </a:spcBef>
                        <a:spcAft>
                          <a:spcPts val="300"/>
                        </a:spcAft>
                        <a:tabLst>
                          <a:tab pos="457200" algn="l"/>
                          <a:tab pos="914400" algn="l"/>
                          <a:tab pos="1371600" algn="l"/>
                          <a:tab pos="1828800" algn="l"/>
                          <a:tab pos="2286000" algn="l"/>
                          <a:tab pos="2743200" algn="l"/>
                          <a:tab pos="3200400" algn="l"/>
                          <a:tab pos="3708400" algn="l"/>
                          <a:tab pos="4114800" algn="l"/>
                          <a:tab pos="4572000" algn="l"/>
                          <a:tab pos="5029200" algn="l"/>
                        </a:tabLst>
                      </a:pPr>
                      <a:r>
                        <a:rPr lang="en-US" sz="2400" b="0" dirty="0" smtClean="0">
                          <a:solidFill>
                            <a:schemeClr val="bg1"/>
                          </a:solidFill>
                          <a:effectLst/>
                          <a:latin typeface="Arial" charset="0"/>
                          <a:ea typeface="Times New Roman" charset="0"/>
                          <a:cs typeface="Times New Roman" charset="0"/>
                        </a:rPr>
                        <a:t>5</a:t>
                      </a:r>
                      <a:endParaRPr lang="en-US" sz="2400" b="0" dirty="0">
                        <a:solidFill>
                          <a:schemeClr val="bg1"/>
                        </a:solidFill>
                        <a:effectLst/>
                        <a:latin typeface="Arial" charset="0"/>
                        <a:ea typeface="Times New Roman" charset="0"/>
                        <a:cs typeface="Times New Roman" charset="0"/>
                      </a:endParaRPr>
                    </a:p>
                  </a:txBody>
                  <a:tcPr marL="0" marR="0" marT="0" marB="0" anchor="ctr">
                    <a:noFill/>
                  </a:tcPr>
                </a:tc>
                <a:tc>
                  <a:txBody>
                    <a:bodyPr/>
                    <a:lstStyle/>
                    <a:p>
                      <a:pPr marL="36830" marR="36830">
                        <a:spcBef>
                          <a:spcPts val="300"/>
                        </a:spcBef>
                        <a:spcAft>
                          <a:spcPts val="300"/>
                        </a:spcAft>
                      </a:pPr>
                      <a:r>
                        <a:rPr lang="en-US" sz="1200" b="0" kern="1200" dirty="0" smtClean="0">
                          <a:solidFill>
                            <a:schemeClr val="dk1"/>
                          </a:solidFill>
                          <a:effectLst/>
                          <a:latin typeface="+mn-lt"/>
                          <a:ea typeface="+mn-ea"/>
                          <a:cs typeface="+mn-cs"/>
                        </a:rPr>
                        <a:t>Will Your Future Be in Cybersecurity?</a:t>
                      </a:r>
                      <a:endParaRPr lang="en-US" sz="1200" b="0" dirty="0">
                        <a:solidFill>
                          <a:srgbClr val="000000"/>
                        </a:solidFill>
                        <a:effectLst/>
                        <a:latin typeface="Arial" charset="0"/>
                        <a:ea typeface="Times New Roman" charset="0"/>
                        <a:cs typeface="Times New Roman" charset="0"/>
                      </a:endParaRPr>
                    </a:p>
                  </a:txBody>
                  <a:tcPr marL="0" marR="0" marT="0" marB="0" anchor="ctr">
                    <a:solidFill>
                      <a:schemeClr val="bg1">
                        <a:lumMod val="95000"/>
                      </a:schemeClr>
                    </a:solidFill>
                  </a:tcPr>
                </a:tc>
                <a:tc>
                  <a:txBody>
                    <a:bodyPr/>
                    <a:lstStyle/>
                    <a:p>
                      <a:pPr marL="285750" indent="-285750">
                        <a:buFont typeface="Arial" panose="020B0604020202020204" pitchFamily="34" charset="0"/>
                        <a:buChar char="•"/>
                      </a:pPr>
                      <a:r>
                        <a:rPr lang="en-US" sz="1200" b="0" kern="1200" dirty="0" smtClean="0">
                          <a:solidFill>
                            <a:schemeClr val="accent1"/>
                          </a:solidFill>
                          <a:effectLst/>
                          <a:latin typeface="+mn-lt"/>
                          <a:ea typeface="+mn-ea"/>
                          <a:cs typeface="+mn-cs"/>
                        </a:rPr>
                        <a:t>Understand legal and ethical issues</a:t>
                      </a:r>
                      <a:r>
                        <a:rPr lang="en-US" sz="1200" b="0" kern="1200" baseline="0" dirty="0" smtClean="0">
                          <a:solidFill>
                            <a:schemeClr val="accent1"/>
                          </a:solidFill>
                          <a:effectLst/>
                          <a:latin typeface="+mn-lt"/>
                          <a:ea typeface="+mn-ea"/>
                          <a:cs typeface="+mn-cs"/>
                        </a:rPr>
                        <a:t> in cybersecurity</a:t>
                      </a:r>
                      <a:endParaRPr lang="en-US" sz="1200" b="0" kern="1200" dirty="0" smtClean="0">
                        <a:solidFill>
                          <a:schemeClr val="accent1"/>
                        </a:solidFill>
                        <a:effectLst/>
                        <a:latin typeface="+mn-lt"/>
                        <a:ea typeface="+mn-ea"/>
                        <a:cs typeface="+mn-cs"/>
                      </a:endParaRPr>
                    </a:p>
                    <a:p>
                      <a:pPr marL="285750" indent="-285750">
                        <a:buFont typeface="Arial" panose="020B0604020202020204" pitchFamily="34" charset="0"/>
                        <a:buChar char="•"/>
                      </a:pPr>
                      <a:r>
                        <a:rPr lang="en-US" sz="1200" b="0" kern="1200" dirty="0" smtClean="0">
                          <a:solidFill>
                            <a:schemeClr val="accent1"/>
                          </a:solidFill>
                          <a:effectLst/>
                          <a:latin typeface="+mn-lt"/>
                          <a:ea typeface="+mn-ea"/>
                          <a:cs typeface="+mn-cs"/>
                        </a:rPr>
                        <a:t>Explore </a:t>
                      </a:r>
                      <a:r>
                        <a:rPr lang="en-US" sz="1200" kern="1200" dirty="0" smtClean="0">
                          <a:solidFill>
                            <a:schemeClr val="accent1"/>
                          </a:solidFill>
                          <a:effectLst/>
                          <a:latin typeface="+mn-lt"/>
                          <a:ea typeface="+mn-ea"/>
                          <a:cs typeface="+mn-cs"/>
                        </a:rPr>
                        <a:t>the opportunities for pursuing an education and a career in cybersecurity.</a:t>
                      </a:r>
                      <a:r>
                        <a:rPr lang="en-SG" sz="1200" dirty="0" smtClean="0">
                          <a:solidFill>
                            <a:schemeClr val="accent1"/>
                          </a:solidFill>
                          <a:effectLst/>
                        </a:rPr>
                        <a:t> </a:t>
                      </a:r>
                      <a:endParaRPr lang="en-US" sz="1200" kern="1200" dirty="0">
                        <a:solidFill>
                          <a:schemeClr val="accent1"/>
                        </a:solidFill>
                        <a:latin typeface="+mn-lt"/>
                        <a:ea typeface="+mn-ea"/>
                        <a:cs typeface="+mn-cs"/>
                      </a:endParaRPr>
                    </a:p>
                  </a:txBody>
                  <a:tcPr marL="68598" marR="68598" marT="34290" marB="34290" anchor="ctr">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89246822"/>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t>Module 1: The Need for Cybersecurity</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83443" y="1212349"/>
            <a:ext cx="3704759" cy="3754874"/>
          </a:xfrm>
          <a:prstGeom prst="rect">
            <a:avLst/>
          </a:prstGeom>
          <a:noFill/>
        </p:spPr>
        <p:txBody>
          <a:bodyPr wrap="square" rtlCol="0">
            <a:spAutoFit/>
          </a:bodyPr>
          <a:lstStyle/>
          <a:p>
            <a:pPr marL="0" indent="0">
              <a:buNone/>
            </a:pPr>
            <a:r>
              <a:rPr lang="en-US" sz="1400" i="1" dirty="0">
                <a:solidFill>
                  <a:srgbClr val="262626"/>
                </a:solidFill>
              </a:rPr>
              <a:t>Learn</a:t>
            </a:r>
            <a:r>
              <a:rPr lang="en-US" sz="1400" dirty="0">
                <a:solidFill>
                  <a:srgbClr val="262626"/>
                </a:solidFill>
              </a:rPr>
              <a:t> </a:t>
            </a:r>
            <a:r>
              <a:rPr lang="en-US" sz="1400" i="1" dirty="0">
                <a:solidFill>
                  <a:srgbClr val="262626"/>
                </a:solidFill>
              </a:rPr>
              <a:t>what cybersecurity is and why the demand for cybersecurity professionals is growing. </a:t>
            </a:r>
            <a:endParaRPr lang="en-US" sz="1400" i="1" dirty="0" smtClean="0">
              <a:solidFill>
                <a:srgbClr val="262626"/>
              </a:solidFill>
            </a:endParaRPr>
          </a:p>
          <a:p>
            <a:pPr marL="0" indent="0">
              <a:buNone/>
            </a:pPr>
            <a:endParaRPr lang="en-US" sz="1400" i="1" dirty="0">
              <a:solidFill>
                <a:srgbClr val="262626"/>
              </a:solidFill>
            </a:endParaRPr>
          </a:p>
          <a:p>
            <a:pPr marL="0" indent="0">
              <a:buNone/>
            </a:pPr>
            <a:r>
              <a:rPr lang="en-US" sz="1400" dirty="0">
                <a:solidFill>
                  <a:srgbClr val="262626"/>
                </a:solidFill>
              </a:rPr>
              <a:t>Module 1 presents</a:t>
            </a:r>
            <a:r>
              <a:rPr lang="en-US" sz="1400" dirty="0" smtClean="0">
                <a:solidFill>
                  <a:srgbClr val="262626"/>
                </a:solidFill>
              </a:rPr>
              <a:t>:</a:t>
            </a:r>
          </a:p>
          <a:p>
            <a:pPr marL="0" indent="0">
              <a:buNone/>
            </a:pPr>
            <a:endParaRPr lang="en-US" sz="1400" dirty="0">
              <a:solidFill>
                <a:srgbClr val="262626"/>
              </a:solidFill>
            </a:endParaRPr>
          </a:p>
          <a:p>
            <a:pPr marL="285750" indent="-285750">
              <a:buFont typeface="Arial" charset="0"/>
              <a:buChar char="•"/>
            </a:pPr>
            <a:r>
              <a:rPr lang="en-US" sz="1400" dirty="0">
                <a:solidFill>
                  <a:srgbClr val="262626"/>
                </a:solidFill>
              </a:rPr>
              <a:t>What your online identity and data is, where it is, and why it is of interest to cyber criminals. </a:t>
            </a:r>
            <a:endParaRPr lang="en-US" sz="1400" dirty="0" smtClean="0">
              <a:solidFill>
                <a:srgbClr val="262626"/>
              </a:solidFill>
            </a:endParaRP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What organizational data is, and why it must be protected. </a:t>
            </a:r>
            <a:endParaRPr lang="en-US" sz="1400" dirty="0" smtClean="0">
              <a:solidFill>
                <a:srgbClr val="262626"/>
              </a:solidFill>
            </a:endParaRP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What cyber warfare is and why organizations, nations, and governments need cybersecurity professionals to protect their citizens and infrastructure.</a:t>
            </a: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27" name="Picture 26" descr="chapt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933" y="1579535"/>
            <a:ext cx="3418922" cy="2354898"/>
          </a:xfrm>
          <a:prstGeom prst="rect">
            <a:avLst/>
          </a:prstGeom>
        </p:spPr>
      </p:pic>
    </p:spTree>
    <p:extLst>
      <p:ext uri="{BB962C8B-B14F-4D97-AF65-F5344CB8AC3E}">
        <p14:creationId xmlns:p14="http://schemas.microsoft.com/office/powerpoint/2010/main" val="123969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t>Module 2: Attacks, Concepts and Techniques</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83443" y="1212349"/>
            <a:ext cx="3704759" cy="3323987"/>
          </a:xfrm>
          <a:prstGeom prst="rect">
            <a:avLst/>
          </a:prstGeom>
          <a:noFill/>
        </p:spPr>
        <p:txBody>
          <a:bodyPr wrap="square" rtlCol="0">
            <a:spAutoFit/>
          </a:bodyPr>
          <a:lstStyle/>
          <a:p>
            <a:pPr marL="0" indent="0">
              <a:buNone/>
            </a:pPr>
            <a:r>
              <a:rPr lang="en-US" sz="1400" i="1" dirty="0">
                <a:solidFill>
                  <a:srgbClr val="262626"/>
                </a:solidFill>
              </a:rPr>
              <a:t>Learn how a cybersecurity professional analyzes a cyberattack. </a:t>
            </a:r>
            <a:endParaRPr lang="en-US" sz="1400" i="1" dirty="0" smtClean="0">
              <a:solidFill>
                <a:srgbClr val="262626"/>
              </a:solidFill>
            </a:endParaRPr>
          </a:p>
          <a:p>
            <a:pPr marL="0" indent="0">
              <a:buNone/>
            </a:pPr>
            <a:endParaRPr lang="en-US" sz="1400" i="1" dirty="0">
              <a:solidFill>
                <a:srgbClr val="262626"/>
              </a:solidFill>
            </a:endParaRPr>
          </a:p>
          <a:p>
            <a:pPr marL="0" indent="0">
              <a:buNone/>
            </a:pPr>
            <a:r>
              <a:rPr lang="en-US" sz="1400" dirty="0">
                <a:solidFill>
                  <a:srgbClr val="262626"/>
                </a:solidFill>
              </a:rPr>
              <a:t>Module 2 details: </a:t>
            </a:r>
            <a:endParaRPr lang="en-US" sz="1400" dirty="0" smtClean="0">
              <a:solidFill>
                <a:srgbClr val="262626"/>
              </a:solidFill>
            </a:endParaRPr>
          </a:p>
          <a:p>
            <a:pPr marL="0" indent="0">
              <a:buNone/>
            </a:pPr>
            <a:endParaRPr lang="en-US" sz="1400" dirty="0">
              <a:solidFill>
                <a:srgbClr val="262626"/>
              </a:solidFill>
            </a:endParaRPr>
          </a:p>
          <a:p>
            <a:pPr marL="285750" indent="-285750">
              <a:buFont typeface="Arial" charset="0"/>
              <a:buChar char="•"/>
            </a:pPr>
            <a:r>
              <a:rPr lang="en-US" sz="1400" dirty="0">
                <a:solidFill>
                  <a:srgbClr val="262626"/>
                </a:solidFill>
              </a:rPr>
              <a:t>Security vulnerabilities and the different types of vulnerabilities and malware</a:t>
            </a:r>
            <a:r>
              <a:rPr lang="en-US" sz="1400" dirty="0" smtClean="0">
                <a:solidFill>
                  <a:srgbClr val="262626"/>
                </a:solidFill>
              </a:rPr>
              <a:t>.</a:t>
            </a: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The techniques used by attackers to infiltrate a system</a:t>
            </a:r>
            <a:r>
              <a:rPr lang="en-US" sz="1400" dirty="0" smtClean="0">
                <a:solidFill>
                  <a:srgbClr val="262626"/>
                </a:solidFill>
              </a:rPr>
              <a:t>.</a:t>
            </a: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The characteristics and operation of a cyber attack</a:t>
            </a:r>
            <a:r>
              <a:rPr lang="en-US" sz="1400" dirty="0" smtClean="0">
                <a:solidFill>
                  <a:srgbClr val="262626"/>
                </a:solidFill>
              </a:rPr>
              <a:t>.</a:t>
            </a:r>
          </a:p>
          <a:p>
            <a:pPr marL="285750" indent="-285750">
              <a:buFont typeface="Arial" charset="0"/>
              <a:buChar char="•"/>
            </a:pPr>
            <a:endParaRPr lang="en-SG" sz="1400" dirty="0">
              <a:solidFill>
                <a:srgbClr val="262626"/>
              </a:solidFill>
            </a:endParaRPr>
          </a:p>
          <a:p>
            <a:pPr marL="285750" indent="-285750">
              <a:buFont typeface="Arial" charset="0"/>
              <a:buChar char="•"/>
            </a:pPr>
            <a:r>
              <a:rPr lang="en-US" sz="1400" dirty="0">
                <a:solidFill>
                  <a:srgbClr val="262626"/>
                </a:solidFill>
              </a:rPr>
              <a:t>The trends in the cyber threat landscape.</a:t>
            </a:r>
            <a:endParaRPr lang="en-SG" sz="1400" dirty="0">
              <a:solidFill>
                <a:srgbClr val="262626"/>
              </a:solidFill>
            </a:endParaRP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13" name="Picture 12" descr="chapt22.tiff"/>
          <p:cNvPicPr>
            <a:picLocks noChangeAspect="1"/>
          </p:cNvPicPr>
          <p:nvPr/>
        </p:nvPicPr>
        <p:blipFill rotWithShape="1">
          <a:blip r:embed="rId4">
            <a:extLst>
              <a:ext uri="{28A0092B-C50C-407E-A947-70E740481C1C}">
                <a14:useLocalDpi xmlns:a14="http://schemas.microsoft.com/office/drawing/2010/main" val="0"/>
              </a:ext>
            </a:extLst>
          </a:blip>
          <a:srcRect r="654"/>
          <a:stretch/>
        </p:blipFill>
        <p:spPr>
          <a:xfrm>
            <a:off x="5402614" y="1742075"/>
            <a:ext cx="3260740" cy="2157185"/>
          </a:xfrm>
          <a:prstGeom prst="rect">
            <a:avLst/>
          </a:prstGeom>
        </p:spPr>
      </p:pic>
    </p:spTree>
    <p:extLst>
      <p:ext uri="{BB962C8B-B14F-4D97-AF65-F5344CB8AC3E}">
        <p14:creationId xmlns:p14="http://schemas.microsoft.com/office/powerpoint/2010/main" val="162365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t>Module 3: Protecting Your Data and Privacy</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83443" y="1212349"/>
            <a:ext cx="3704759" cy="3754874"/>
          </a:xfrm>
          <a:prstGeom prst="rect">
            <a:avLst/>
          </a:prstGeom>
          <a:noFill/>
        </p:spPr>
        <p:txBody>
          <a:bodyPr wrap="square" rtlCol="0">
            <a:spAutoFit/>
          </a:bodyPr>
          <a:lstStyle/>
          <a:p>
            <a:pPr marL="0" indent="0">
              <a:buNone/>
            </a:pPr>
            <a:r>
              <a:rPr lang="en-US" sz="1400" i="1" dirty="0">
                <a:solidFill>
                  <a:srgbClr val="262626"/>
                </a:solidFill>
              </a:rPr>
              <a:t>Become aware of your personal devices and data</a:t>
            </a:r>
            <a:r>
              <a:rPr lang="en-US" sz="1400" i="1" dirty="0" smtClean="0">
                <a:solidFill>
                  <a:srgbClr val="262626"/>
                </a:solidFill>
              </a:rPr>
              <a:t>.</a:t>
            </a:r>
          </a:p>
          <a:p>
            <a:pPr marL="0" indent="0">
              <a:buNone/>
            </a:pPr>
            <a:endParaRPr lang="en-US" sz="1400" i="1" dirty="0">
              <a:solidFill>
                <a:srgbClr val="262626"/>
              </a:solidFill>
            </a:endParaRPr>
          </a:p>
          <a:p>
            <a:pPr marL="0" indent="0">
              <a:buNone/>
            </a:pPr>
            <a:r>
              <a:rPr lang="en-US" sz="1400" dirty="0">
                <a:solidFill>
                  <a:srgbClr val="262626"/>
                </a:solidFill>
              </a:rPr>
              <a:t>Module 3 covers: </a:t>
            </a:r>
            <a:endParaRPr lang="en-US" sz="1400" dirty="0" smtClean="0">
              <a:solidFill>
                <a:srgbClr val="262626"/>
              </a:solidFill>
            </a:endParaRPr>
          </a:p>
          <a:p>
            <a:pPr marL="0" indent="0">
              <a:buNone/>
            </a:pPr>
            <a:endParaRPr lang="en-US" sz="1400" dirty="0">
              <a:solidFill>
                <a:srgbClr val="262626"/>
              </a:solidFill>
            </a:endParaRPr>
          </a:p>
          <a:p>
            <a:pPr marL="285750" indent="-285750">
              <a:buFont typeface="Arial" charset="0"/>
              <a:buChar char="•"/>
            </a:pPr>
            <a:r>
              <a:rPr lang="en-US" sz="1400" dirty="0">
                <a:solidFill>
                  <a:srgbClr val="262626"/>
                </a:solidFill>
              </a:rPr>
              <a:t>Tips for protecting your personal devices and data by creating strong passwords and using wireless networks safely</a:t>
            </a:r>
            <a:r>
              <a:rPr lang="en-US" sz="1400" dirty="0" smtClean="0">
                <a:solidFill>
                  <a:srgbClr val="262626"/>
                </a:solidFill>
              </a:rPr>
              <a:t>.</a:t>
            </a:r>
          </a:p>
          <a:p>
            <a:pPr marL="285750" indent="-285750">
              <a:buFont typeface="Arial" charset="0"/>
              <a:buChar char="•"/>
            </a:pPr>
            <a:endParaRPr lang="en-US" sz="1400" dirty="0">
              <a:solidFill>
                <a:srgbClr val="262626"/>
              </a:solidFill>
            </a:endParaRPr>
          </a:p>
          <a:p>
            <a:pPr marL="285750" indent="-285750">
              <a:buFont typeface="Arial" charset="0"/>
              <a:buChar char="•"/>
            </a:pPr>
            <a:r>
              <a:rPr lang="en-US" sz="1400" dirty="0">
                <a:solidFill>
                  <a:srgbClr val="262626"/>
                </a:solidFill>
              </a:rPr>
              <a:t>Authentication techniques helping you maintain your data securely with tips about what to do and what not to do online</a:t>
            </a:r>
            <a:r>
              <a:rPr lang="en-US" sz="1400" dirty="0" smtClean="0">
                <a:solidFill>
                  <a:srgbClr val="262626"/>
                </a:solidFill>
              </a:rPr>
              <a:t>.</a:t>
            </a:r>
          </a:p>
          <a:p>
            <a:pPr marL="285750" indent="-285750">
              <a:buFont typeface="Arial" charset="0"/>
              <a:buChar char="•"/>
            </a:pPr>
            <a:endParaRPr lang="en-US" sz="1400" dirty="0">
              <a:solidFill>
                <a:srgbClr val="262626"/>
              </a:solidFill>
            </a:endParaRPr>
          </a:p>
          <a:p>
            <a:pPr marL="285750" lvl="0" indent="-285750">
              <a:buFont typeface="Arial" charset="0"/>
              <a:buChar char="•"/>
            </a:pPr>
            <a:r>
              <a:rPr lang="en-US" sz="1400" dirty="0">
                <a:solidFill>
                  <a:srgbClr val="262626"/>
                </a:solidFill>
              </a:rPr>
              <a:t>Protecting devices from threats</a:t>
            </a:r>
            <a:r>
              <a:rPr lang="en-US" sz="1400" dirty="0" smtClean="0">
                <a:solidFill>
                  <a:srgbClr val="262626"/>
                </a:solidFill>
              </a:rPr>
              <a:t>.</a:t>
            </a:r>
          </a:p>
          <a:p>
            <a:pPr marL="285750" lvl="0" indent="-285750">
              <a:buFont typeface="Arial" charset="0"/>
              <a:buChar char="•"/>
            </a:pPr>
            <a:endParaRPr lang="en-SG" sz="1400" dirty="0">
              <a:solidFill>
                <a:srgbClr val="262626"/>
              </a:solidFill>
            </a:endParaRPr>
          </a:p>
          <a:p>
            <a:pPr marL="285750" indent="-285750">
              <a:buFont typeface="Arial" charset="0"/>
              <a:buChar char="•"/>
            </a:pPr>
            <a:r>
              <a:rPr lang="en-US" sz="1400" dirty="0">
                <a:solidFill>
                  <a:srgbClr val="262626"/>
                </a:solidFill>
              </a:rPr>
              <a:t>Safeguarding your privacy.</a:t>
            </a:r>
            <a:endParaRPr lang="en-SG" sz="1400" dirty="0">
              <a:solidFill>
                <a:srgbClr val="262626"/>
              </a:solidFill>
            </a:endParaRP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14" name="Picture 13" descr="chapt3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380" y="1438043"/>
            <a:ext cx="2633037" cy="3092517"/>
          </a:xfrm>
          <a:prstGeom prst="rect">
            <a:avLst/>
          </a:prstGeom>
        </p:spPr>
      </p:pic>
    </p:spTree>
    <p:extLst>
      <p:ext uri="{BB962C8B-B14F-4D97-AF65-F5344CB8AC3E}">
        <p14:creationId xmlns:p14="http://schemas.microsoft.com/office/powerpoint/2010/main" val="13068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798031" y="1010238"/>
            <a:ext cx="4345970" cy="39481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p:txBody>
          <a:bodyPr/>
          <a:lstStyle/>
          <a:p>
            <a:r>
              <a:rPr lang="en-US" dirty="0" smtClean="0"/>
              <a:t>Module 4: Protecting The Organization</a:t>
            </a:r>
            <a:endParaRPr lang="en-US" dirty="0"/>
          </a:p>
        </p:txBody>
      </p:sp>
      <p:sp>
        <p:nvSpPr>
          <p:cNvPr id="3" name="AutoShape 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2"/>
          <p:cNvSpPr/>
          <p:nvPr/>
        </p:nvSpPr>
        <p:spPr>
          <a:xfrm>
            <a:off x="-1" y="1010238"/>
            <a:ext cx="4818789" cy="3948128"/>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5" name="TextBox 24"/>
          <p:cNvSpPr txBox="1"/>
          <p:nvPr/>
        </p:nvSpPr>
        <p:spPr>
          <a:xfrm>
            <a:off x="1035492" y="1021584"/>
            <a:ext cx="3793124" cy="3793346"/>
          </a:xfrm>
          <a:prstGeom prst="rect">
            <a:avLst/>
          </a:prstGeom>
          <a:noFill/>
        </p:spPr>
        <p:txBody>
          <a:bodyPr wrap="square" rtlCol="0">
            <a:spAutoFit/>
          </a:bodyPr>
          <a:lstStyle/>
          <a:p>
            <a:pPr marL="0" indent="0">
              <a:buNone/>
            </a:pPr>
            <a:r>
              <a:rPr lang="en-US" sz="1300" i="1" dirty="0">
                <a:solidFill>
                  <a:srgbClr val="262626"/>
                </a:solidFill>
              </a:rPr>
              <a:t>Learn about the technologies, processes, and best practices used when protecting an organization’s network</a:t>
            </a:r>
            <a:r>
              <a:rPr lang="en-US" sz="1300" i="1" dirty="0" smtClean="0">
                <a:solidFill>
                  <a:srgbClr val="262626"/>
                </a:solidFill>
              </a:rPr>
              <a:t>.</a:t>
            </a:r>
          </a:p>
          <a:p>
            <a:pPr marL="0" indent="0">
              <a:buNone/>
            </a:pPr>
            <a:endParaRPr lang="en-US" sz="1300" i="1" dirty="0">
              <a:solidFill>
                <a:srgbClr val="262626"/>
              </a:solidFill>
            </a:endParaRPr>
          </a:p>
          <a:p>
            <a:pPr marL="0" indent="0">
              <a:buNone/>
            </a:pPr>
            <a:r>
              <a:rPr lang="en-US" sz="1300" dirty="0">
                <a:solidFill>
                  <a:srgbClr val="262626"/>
                </a:solidFill>
              </a:rPr>
              <a:t>Module 4 </a:t>
            </a:r>
            <a:r>
              <a:rPr lang="en-US" sz="1300" dirty="0" smtClean="0">
                <a:solidFill>
                  <a:srgbClr val="262626"/>
                </a:solidFill>
              </a:rPr>
              <a:t>presents:</a:t>
            </a:r>
          </a:p>
          <a:p>
            <a:pPr marL="0" indent="0">
              <a:buNone/>
            </a:pPr>
            <a:endParaRPr lang="en-US" sz="1300" dirty="0">
              <a:solidFill>
                <a:srgbClr val="262626"/>
              </a:solidFill>
            </a:endParaRPr>
          </a:p>
          <a:p>
            <a:pPr marL="180000" indent="-144000">
              <a:buFont typeface="Arial" charset="0"/>
              <a:buChar char="•"/>
            </a:pPr>
            <a:r>
              <a:rPr lang="en-US" sz="1250" dirty="0">
                <a:solidFill>
                  <a:srgbClr val="262626"/>
                </a:solidFill>
              </a:rPr>
              <a:t>Equipment, data, and the commonly used security terms such as botnets, the kill chain,  and behavior-based security</a:t>
            </a:r>
            <a:r>
              <a:rPr lang="en-US" sz="1250" dirty="0" smtClean="0">
                <a:solidFill>
                  <a:srgbClr val="262626"/>
                </a:solidFill>
              </a:rPr>
              <a:t>.</a:t>
            </a:r>
          </a:p>
          <a:p>
            <a:pPr marL="180000" indent="-144000">
              <a:buFont typeface="Arial" charset="0"/>
              <a:buChar char="•"/>
            </a:pPr>
            <a:endParaRPr lang="en-US" sz="1250" dirty="0">
              <a:solidFill>
                <a:srgbClr val="262626"/>
              </a:solidFill>
            </a:endParaRPr>
          </a:p>
          <a:p>
            <a:pPr marL="180000" indent="-144000">
              <a:buFont typeface="Arial" charset="0"/>
              <a:buChar char="•"/>
            </a:pPr>
            <a:r>
              <a:rPr lang="en-US" sz="1250" dirty="0">
                <a:solidFill>
                  <a:srgbClr val="262626"/>
                </a:solidFill>
              </a:rPr>
              <a:t>Cisco’s approach to cybersecurity using a CSIRT team and a security playbook</a:t>
            </a:r>
            <a:r>
              <a:rPr lang="en-US" sz="1250" dirty="0" smtClean="0">
                <a:solidFill>
                  <a:srgbClr val="262626"/>
                </a:solidFill>
              </a:rPr>
              <a:t>.</a:t>
            </a:r>
          </a:p>
          <a:p>
            <a:pPr marL="180000" indent="-144000">
              <a:buFont typeface="Arial" charset="0"/>
              <a:buChar char="•"/>
            </a:pPr>
            <a:endParaRPr lang="en-US" sz="1250" dirty="0">
              <a:solidFill>
                <a:srgbClr val="262626"/>
              </a:solidFill>
            </a:endParaRPr>
          </a:p>
          <a:p>
            <a:pPr marL="180000" lvl="0" indent="-144000">
              <a:buFont typeface="Arial" charset="0"/>
              <a:buChar char="•"/>
            </a:pPr>
            <a:r>
              <a:rPr lang="en-US" sz="1250" dirty="0">
                <a:solidFill>
                  <a:srgbClr val="262626"/>
                </a:solidFill>
              </a:rPr>
              <a:t>Techniques for protecting organizations from cyber attacks. </a:t>
            </a:r>
            <a:endParaRPr lang="en-US" sz="1250" dirty="0" smtClean="0">
              <a:solidFill>
                <a:srgbClr val="262626"/>
              </a:solidFill>
            </a:endParaRPr>
          </a:p>
          <a:p>
            <a:pPr marL="180000" lvl="0" indent="-144000">
              <a:buFont typeface="Arial" charset="0"/>
              <a:buChar char="•"/>
            </a:pPr>
            <a:endParaRPr lang="en-SG" sz="1250" dirty="0">
              <a:solidFill>
                <a:srgbClr val="262626"/>
              </a:solidFill>
            </a:endParaRPr>
          </a:p>
          <a:p>
            <a:pPr marL="180000" lvl="0" indent="-144000">
              <a:buFont typeface="Arial" charset="0"/>
              <a:buChar char="•"/>
            </a:pPr>
            <a:r>
              <a:rPr lang="en-US" sz="1250" dirty="0">
                <a:solidFill>
                  <a:srgbClr val="262626"/>
                </a:solidFill>
              </a:rPr>
              <a:t>The behavior-based approach to </a:t>
            </a:r>
            <a:r>
              <a:rPr lang="en-US" sz="1250" dirty="0" smtClean="0">
                <a:solidFill>
                  <a:srgbClr val="262626"/>
                </a:solidFill>
              </a:rPr>
              <a:t>cybersecurity.</a:t>
            </a:r>
          </a:p>
          <a:p>
            <a:pPr marL="180000" lvl="0" indent="-144000">
              <a:buFont typeface="Arial" charset="0"/>
              <a:buChar char="•"/>
            </a:pPr>
            <a:endParaRPr lang="en-SG" sz="1250" dirty="0">
              <a:solidFill>
                <a:srgbClr val="262626"/>
              </a:solidFill>
            </a:endParaRPr>
          </a:p>
          <a:p>
            <a:pPr marL="180000" indent="-144000">
              <a:buFont typeface="Arial" charset="0"/>
              <a:buChar char="•"/>
            </a:pPr>
            <a:r>
              <a:rPr lang="en-US" sz="1250" dirty="0">
                <a:solidFill>
                  <a:srgbClr val="262626"/>
                </a:solidFill>
              </a:rPr>
              <a:t>Cisco’s approach to cybersecurity.</a:t>
            </a:r>
            <a:r>
              <a:rPr lang="en-SG" sz="1250" dirty="0">
                <a:solidFill>
                  <a:srgbClr val="262626"/>
                </a:solidFill>
              </a:rPr>
              <a:t> </a:t>
            </a:r>
          </a:p>
        </p:txBody>
      </p:sp>
      <p:grpSp>
        <p:nvGrpSpPr>
          <p:cNvPr id="49" name="Group 48"/>
          <p:cNvGrpSpPr/>
          <p:nvPr/>
        </p:nvGrpSpPr>
        <p:grpSpPr>
          <a:xfrm>
            <a:off x="307975" y="1212349"/>
            <a:ext cx="744201" cy="734373"/>
            <a:chOff x="559190" y="1624591"/>
            <a:chExt cx="1817884" cy="1793877"/>
          </a:xfrm>
        </p:grpSpPr>
        <p:sp>
          <p:nvSpPr>
            <p:cNvPr id="52" name="Chord 51"/>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3" name="Chord 52"/>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54" name="Picture 53" descr="icons-26.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058" y="1341239"/>
            <a:ext cx="325179" cy="482910"/>
          </a:xfrm>
          <a:prstGeom prst="rect">
            <a:avLst/>
          </a:prstGeom>
        </p:spPr>
      </p:pic>
      <p:pic>
        <p:nvPicPr>
          <p:cNvPr id="13" name="Picture 12" descr="Chapt4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043" y="1824149"/>
            <a:ext cx="3921131" cy="2352066"/>
          </a:xfrm>
          <a:prstGeom prst="rect">
            <a:avLst/>
          </a:prstGeom>
        </p:spPr>
      </p:pic>
    </p:spTree>
    <p:extLst>
      <p:ext uri="{BB962C8B-B14F-4D97-AF65-F5344CB8AC3E}">
        <p14:creationId xmlns:p14="http://schemas.microsoft.com/office/powerpoint/2010/main" val="124122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103&quot;&gt;&lt;property id=&quot;20148&quot; value=&quot;5&quot;/&gt;&lt;property id=&quot;20300&quot; value=&quot;Slide 58&quot;/&gt;&lt;property id=&quot;20307&quot; value=&quot;291&quot;/&gt;&lt;/object&gt;&lt;object type=&quot;3&quot; unique_id=&quot;16560&quot;&gt;&lt;property id=&quot;20148&quot; value=&quot;5&quot;/&gt;&lt;property id=&quot;20300&quot; value=&quot;Slide 1 - &amp;quot;Our New Learning Experience Story&amp;quot;&quot;/&gt;&lt;property id=&quot;20307&quot; value=&quot;524&quot;/&gt;&lt;/object&gt;&lt;object type=&quot;3&quot; unique_id=&quot;16561&quot;&gt;&lt;property id=&quot;20148&quot; value=&quot;5&quot;/&gt;&lt;property id=&quot;20300&quot; value=&quot;Slide 2 - &amp;quot;The Learning Experience  @ Cisco Networking Academy &amp;quot;&quot;/&gt;&lt;property id=&quot;20307&quot; value=&quot;525&quot;/&gt;&lt;/object&gt;&lt;object type=&quot;3&quot; unique_id=&quot;16562&quot;&gt;&lt;property id=&quot;20148&quot; value=&quot;5&quot;/&gt;&lt;property id=&quot;20300&quot; value=&quot;Slide 3&quot;/&gt;&lt;property id=&quot;20307&quot; value=&quot;526&quot;/&gt;&lt;/object&gt;&lt;object type=&quot;3&quot; unique_id=&quot;16563&quot;&gt;&lt;property id=&quot;20148&quot; value=&quot;5&quot;/&gt;&lt;property id=&quot;20300&quot; value=&quot;Slide 4 - &amp;quot;Cisco: The Worldwide Leader in IT&amp;quot;&quot;/&gt;&lt;property id=&quot;20307&quot; value=&quot;527&quot;/&gt;&lt;/object&gt;&lt;object type=&quot;3&quot; unique_id=&quot;16564&quot;&gt;&lt;property id=&quot;20148&quot; value=&quot;5&quot;/&gt;&lt;property id=&quot;20300&quot; value=&quot;Slide 5&quot;/&gt;&lt;property id=&quot;20307&quot; value=&quot;528&quot;/&gt;&lt;/object&gt;&lt;object type=&quot;3&quot; unique_id=&quot;16565&quot;&gt;&lt;property id=&quot;20148&quot; value=&quot;5&quot;/&gt;&lt;property id=&quot;20300&quot; value=&quot;Slide 6&quot;/&gt;&lt;property id=&quot;20307&quot; value=&quot;529&quot;/&gt;&lt;/object&gt;&lt;object type=&quot;3&quot; unique_id=&quot;16566&quot;&gt;&lt;property id=&quot;20148&quot; value=&quot;5&quot;/&gt;&lt;property id=&quot;20300&quot; value=&quot;Slide 7&quot;/&gt;&lt;property id=&quot;20307&quot; value=&quot;530&quot;/&gt;&lt;/object&gt;&lt;object type=&quot;3&quot; unique_id=&quot;16567&quot;&gt;&lt;property id=&quot;20148&quot; value=&quot;5&quot;/&gt;&lt;property id=&quot;20300&quot; value=&quot;Slide 8 - &amp;quot;The Learning Experience: Skills to Jobs &amp;quot;&quot;/&gt;&lt;property id=&quot;20307&quot; value=&quot;531&quot;/&gt;&lt;/object&gt;&lt;object type=&quot;3&quot; unique_id=&quot;16568&quot;&gt;&lt;property id=&quot;20148&quot; value=&quot;5&quot;/&gt;&lt;property id=&quot;20300&quot; value=&quot;Slide 9 - &amp;quot;Becoming a T-Shaped Professional&amp;quot;&quot;/&gt;&lt;property id=&quot;20307&quot; value=&quot;532&quot;/&gt;&lt;/object&gt;&lt;object type=&quot;3&quot; unique_id=&quot;16569&quot;&gt;&lt;property id=&quot;20148&quot; value=&quot;5&quot;/&gt;&lt;property id=&quot;20300&quot; value=&quot;Slide 10 - &amp;quot;Becoming a T-Shaped Professional&amp;quot;&quot;/&gt;&lt;property id=&quot;20307&quot; value=&quot;533&quot;/&gt;&lt;/object&gt;&lt;object type=&quot;3&quot; unique_id=&quot;16570&quot;&gt;&lt;property id=&quot;20148&quot; value=&quot;5&quot;/&gt;&lt;property id=&quot;20300&quot; value=&quot;Slide 11 - &amp;quot;Our Portfolio Builds Interest and Competency&amp;quot;&quot;/&gt;&lt;property id=&quot;20307&quot; value=&quot;534&quot;/&gt;&lt;/object&gt;&lt;object type=&quot;3&quot; unique_id=&quot;16571&quot;&gt;&lt;property id=&quot;20148&quot; value=&quot;5&quot;/&gt;&lt;property id=&quot;20300&quot; value=&quot;Slide 12&quot;/&gt;&lt;property id=&quot;20307&quot; value=&quot;535&quot;/&gt;&lt;/object&gt;&lt;object type=&quot;3&quot; unique_id=&quot;16572&quot;&gt;&lt;property id=&quot;20148&quot; value=&quot;5&quot;/&gt;&lt;property id=&quot;20300&quot; value=&quot;Slide 13 - &amp;quot;Cisco Networking Academy Learning Portfolio&amp;quot;&quot;/&gt;&lt;property id=&quot;20307&quot; value=&quot;536&quot;/&gt;&lt;/object&gt;&lt;object type=&quot;3&quot; unique_id=&quot;16573&quot;&gt;&lt;property id=&quot;20148&quot; value=&quot;5&quot;/&gt;&lt;property id=&quot;20300&quot; value=&quot;Slide 14&quot;/&gt;&lt;property id=&quot;20307&quot; value=&quot;537&quot;/&gt;&lt;/object&gt;&lt;object type=&quot;3&quot; unique_id=&quot;16574&quot;&gt;&lt;property id=&quot;20148&quot; value=&quot;5&quot;/&gt;&lt;property id=&quot;20300&quot; value=&quot;Slide 15 - &amp;quot;Networking Professional&amp;quot;&quot;/&gt;&lt;property id=&quot;20307&quot; value=&quot;538&quot;/&gt;&lt;/object&gt;&lt;object type=&quot;3&quot; unique_id=&quot;16575&quot;&gt;&lt;property id=&quot;20148&quot; value=&quot;5&quot;/&gt;&lt;property id=&quot;20300&quot; value=&quot;Slide 16 - &amp;quot;Networking Professional&amp;quot;&quot;/&gt;&lt;property id=&quot;20307&quot; value=&quot;539&quot;/&gt;&lt;/object&gt;&lt;object type=&quot;3&quot; unique_id=&quot;16576&quot;&gt;&lt;property id=&quot;20148&quot; value=&quot;5&quot;/&gt;&lt;property id=&quot;20300&quot; value=&quot;Slide 17 - &amp;quot;Security Professional&amp;quot;&quot;/&gt;&lt;property id=&quot;20307&quot; value=&quot;540&quot;/&gt;&lt;/object&gt;&lt;object type=&quot;3&quot; unique_id=&quot;16577&quot;&gt;&lt;property id=&quot;20148&quot; value=&quot;5&quot;/&gt;&lt;property id=&quot;20300&quot; value=&quot;Slide 18 - &amp;quot;Network Security Administrator&amp;quot;&quot;/&gt;&lt;property id=&quot;20307&quot; value=&quot;541&quot;/&gt;&lt;/object&gt;&lt;object type=&quot;3&quot; unique_id=&quot;16578&quot;&gt;&lt;property id=&quot;20148&quot; value=&quot;5&quot;/&gt;&lt;property id=&quot;20300&quot; value=&quot;Slide 19&quot;/&gt;&lt;property id=&quot;20307&quot; value=&quot;542&quot;/&gt;&lt;/object&gt;&lt;object type=&quot;3&quot; unique_id=&quot;16579&quot;&gt;&lt;property id=&quot;20148&quot; value=&quot;5&quot;/&gt;&lt;property id=&quot;20300&quot; value=&quot;Slide 20&quot;/&gt;&lt;property id=&quot;20307&quot; value=&quot;543&quot;/&gt;&lt;/object&gt;&lt;object type=&quot;3&quot; unique_id=&quot;16580&quot;&gt;&lt;property id=&quot;20148&quot; value=&quot;5&quot;/&gt;&lt;property id=&quot;20300&quot; value=&quot;Slide 21 - &amp;quot;Creating a Digital Workforce&amp;quot;&quot;/&gt;&lt;property id=&quot;20307&quot; value=&quot;544&quot;/&gt;&lt;/object&gt;&lt;object type=&quot;3&quot; unique_id=&quot;16581&quot;&gt;&lt;property id=&quot;20148&quot; value=&quot;5&quot;/&gt;&lt;property id=&quot;20300&quot; value=&quot;Slide 22 - &amp;quot;IoT Foundation&amp;quot;&quot;/&gt;&lt;property id=&quot;20307&quot; value=&quot;545&quot;/&gt;&lt;/object&gt;&lt;object type=&quot;3&quot; unique_id=&quot;16582&quot;&gt;&lt;property id=&quot;20148&quot; value=&quot;5&quot;/&gt;&lt;property id=&quot;20300&quot; value=&quot;Slide 23 - &amp;quot;Big Data and Analytics&amp;quot;&quot;/&gt;&lt;property id=&quot;20307&quot; value=&quot;546&quot;/&gt;&lt;/object&gt;&lt;object type=&quot;3&quot; unique_id=&quot;16583&quot;&gt;&lt;property id=&quot;20148&quot; value=&quot;5&quot;/&gt;&lt;property id=&quot;20300&quot; value=&quot;Slide 24 - &amp;quot;Digital Competency&amp;quot;&quot;/&gt;&lt;property id=&quot;20307&quot; value=&quot;547&quot;/&gt;&lt;/object&gt;&lt;object type=&quot;3&quot; unique_id=&quot;16584&quot;&gt;&lt;property id=&quot;20148&quot; value=&quot;5&quot;/&gt;&lt;property id=&quot;20300&quot; value=&quot;Slide 25&quot;/&gt;&lt;property id=&quot;20307&quot; value=&quot;548&quot;/&gt;&lt;/object&gt;&lt;object type=&quot;3&quot; unique_id=&quot;16585&quot;&gt;&lt;property id=&quot;20148&quot; value=&quot;5&quot;/&gt;&lt;property id=&quot;20300&quot; value=&quot;Slide 26 - &amp;quot;What Can You Do Next?&amp;quot;&quot;/&gt;&lt;property id=&quot;20307&quot; value=&quot;549&quot;/&gt;&lt;/object&gt;&lt;object type=&quot;3&quot; unique_id=&quot;16586&quot;&gt;&lt;property id=&quot;20148&quot; value=&quot;5&quot;/&gt;&lt;property id=&quot;20300&quot; value=&quot;Slide 27&quot;/&gt;&lt;property id=&quot;20307&quot; value=&quot;550&quot;/&gt;&lt;/object&gt;&lt;object type=&quot;3&quot; unique_id=&quot;16587&quot;&gt;&lt;property id=&quot;20148&quot; value=&quot;5&quot;/&gt;&lt;property id=&quot;20300&quot; value=&quot;Slide 29 - &amp;quot;Course Learning Components&amp;quot;&quot;/&gt;&lt;property id=&quot;20307&quot; value=&quot;551&quot;/&gt;&lt;/object&gt;&lt;object type=&quot;3&quot; unique_id=&quot;16588&quot;&gt;&lt;property id=&quot;20148&quot; value=&quot;5&quot;/&gt;&lt;property id=&quot;20300&quot; value=&quot;Slide 30 - &amp;quot;Course Learning Components, continued&amp;quot;&quot;/&gt;&lt;property id=&quot;20307&quot; value=&quot;552&quot;/&gt;&lt;/object&gt;&lt;object type=&quot;3&quot; unique_id=&quot;16589&quot;&gt;&lt;property id=&quot;20148&quot; value=&quot;5&quot;/&gt;&lt;property id=&quot;20300&quot; value=&quot;Slide 31 - &amp;quot;Course Details:  Exploratory&amp;quot;&quot;/&gt;&lt;property id=&quot;20307&quot; value=&quot;553&quot;/&gt;&lt;/object&gt;&lt;object type=&quot;3&quot; unique_id=&quot;16590&quot;&gt;&lt;property id=&quot;20148&quot; value=&quot;5&quot;/&gt;&lt;property id=&quot;20300&quot; value=&quot;Slide 32 - &amp;quot;Introduction to IoT&amp;quot;&quot;/&gt;&lt;property id=&quot;20307&quot; value=&quot;554&quot;/&gt;&lt;/object&gt;&lt;object type=&quot;3&quot; unique_id=&quot;16591&quot;&gt;&lt;property id=&quot;20148&quot; value=&quot;5&quot;/&gt;&lt;property id=&quot;20300&quot; value=&quot;Slide 33 - &amp;quot;Introduction  to Cybersecurity&amp;quot;&quot;/&gt;&lt;property id=&quot;20307&quot; value=&quot;555&quot;/&gt;&lt;/object&gt;&lt;object type=&quot;3&quot; unique_id=&quot;16592&quot;&gt;&lt;property id=&quot;20148&quot; value=&quot;5&quot;/&gt;&lt;property id=&quot;20300&quot; value=&quot;Slide 34 - &amp;quot;Get Connected&amp;quot;&quot;/&gt;&lt;property id=&quot;20307&quot; value=&quot;556&quot;/&gt;&lt;/object&gt;&lt;object type=&quot;3&quot; unique_id=&quot;16593&quot;&gt;&lt;property id=&quot;20148&quot; value=&quot;5&quot;/&gt;&lt;property id=&quot;20300&quot; value=&quot;Slide 35 - &amp;quot;Linux Unhatched&amp;quot;&quot;/&gt;&lt;property id=&quot;20307&quot; value=&quot;557&quot;/&gt;&lt;/object&gt;&lt;object type=&quot;3&quot; unique_id=&quot;16594&quot;&gt;&lt;property id=&quot;20148&quot; value=&quot;5&quot;/&gt;&lt;property id=&quot;20300&quot; value=&quot;Slide 36 - &amp;quot;Packet Tracer  Know How Series&amp;quot;&quot;/&gt;&lt;property id=&quot;20307&quot; value=&quot;558&quot;/&gt;&lt;/object&gt;&lt;object type=&quot;3&quot; unique_id=&quot;16595&quot;&gt;&lt;property id=&quot;20148&quot; value=&quot;5&quot;/&gt;&lt;property id=&quot;20300&quot; value=&quot;Slide 37 - &amp;quot;Be Your Own Boss  Series&amp;quot;&quot;/&gt;&lt;property id=&quot;20307&quot; value=&quot;559&quot;/&gt;&lt;/object&gt;&lt;object type=&quot;3&quot; unique_id=&quot;16596&quot;&gt;&lt;property id=&quot;20148&quot; value=&quot;5&quot;/&gt;&lt;property id=&quot;20300&quot; value=&quot;Slide 38 - &amp;quot;Course Details: Foundational&amp;quot;&quot;/&gt;&lt;property id=&quot;20307&quot; value=&quot;560&quot;/&gt;&lt;/object&gt;&lt;object type=&quot;3&quot; unique_id=&quot;16597&quot;&gt;&lt;property id=&quot;20148&quot; value=&quot;5&quot;/&gt;&lt;property id=&quot;20300&quot; value=&quot;Slide 39 - &amp;quot;IT Essentials&amp;quot;&quot;/&gt;&lt;property id=&quot;20307&quot; value=&quot;561&quot;/&gt;&lt;/object&gt;&lt;object type=&quot;3&quot; unique_id=&quot;16598&quot;&gt;&lt;property id=&quot;20148&quot; value=&quot;5&quot;/&gt;&lt;property id=&quot;20300&quot; value=&quot;Slide 40 - &amp;quot;Networking Essentials&amp;quot;&quot;/&gt;&lt;property id=&quot;20307&quot; value=&quot;562&quot;/&gt;&lt;/object&gt;&lt;object type=&quot;3&quot; unique_id=&quot;16599&quot;&gt;&lt;property id=&quot;20148&quot; value=&quot;5&quot;/&gt;&lt;property id=&quot;20300&quot; value=&quot;Slide 41 - &amp;quot;Cybersecurity  Essentials&amp;quot;&quot;/&gt;&lt;property id=&quot;20307&quot; value=&quot;563&quot;/&gt;&lt;/object&gt;&lt;object type=&quot;3&quot; unique_id=&quot;16600&quot;&gt;&lt;property id=&quot;20148&quot; value=&quot;5&quot;/&gt;&lt;property id=&quot;20300&quot; value=&quot;Slide 42 - &amp;quot;NDG Linux Essentials&amp;quot;&quot;/&gt;&lt;property id=&quot;20307&quot; value=&quot;564&quot;/&gt;&lt;/object&gt;&lt;object type=&quot;3&quot; unique_id=&quot;16601&quot;&gt;&lt;property id=&quot;20148&quot; value=&quot;5&quot;/&gt;&lt;property id=&quot;20300&quot; value=&quot;Slide 43 - &amp;quot;CPA: Programming  Essentials in C++&amp;quot;&quot;/&gt;&lt;property id=&quot;20307&quot; value=&quot;565&quot;/&gt;&lt;/object&gt;&lt;object type=&quot;3&quot; unique_id=&quot;16602&quot;&gt;&lt;property id=&quot;20148&quot; value=&quot;5&quot;/&gt;&lt;property id=&quot;20300&quot; value=&quot;Slide 44 - &amp;quot;Mobility Fundamentals  Series&amp;quot;&quot;/&gt;&lt;property id=&quot;20307&quot; value=&quot;566&quot;/&gt;&lt;/object&gt;&lt;object type=&quot;3&quot; unique_id=&quot;16603&quot;&gt;&lt;property id=&quot;20148&quot; value=&quot;5&quot;/&gt;&lt;property id=&quot;20300&quot; value=&quot;Slide 45 - &amp;quot;Entrepreneurship&amp;quot;&quot;/&gt;&lt;property id=&quot;20307&quot; value=&quot;567&quot;/&gt;&lt;/object&gt;&lt;object type=&quot;3&quot; unique_id=&quot;16604&quot;&gt;&lt;property id=&quot;20148&quot; value=&quot;5&quot;/&gt;&lt;property id=&quot;20300&quot; value=&quot;Slide 46 - &amp;quot;Course Details:  Career-Ready&amp;quot;&quot;/&gt;&lt;property id=&quot;20307&quot; value=&quot;568&quot;/&gt;&lt;/object&gt;&lt;object type=&quot;3&quot; unique_id=&quot;16605&quot;&gt;&lt;property id=&quot;20148&quot; value=&quot;5&quot;/&gt;&lt;property id=&quot;20300&quot; value=&quot;Slide 47 - &amp;quot;CCNA Routing and Switching Curriculum&amp;quot;&quot;/&gt;&lt;property id=&quot;20307&quot; value=&quot;569&quot;/&gt;&lt;/object&gt;&lt;object type=&quot;3&quot; unique_id=&quot;16606&quot;&gt;&lt;property id=&quot;20148&quot; value=&quot;5&quot;/&gt;&lt;property id=&quot;20300&quot; value=&quot;Slide 48 - &amp;quot;CCNA R&amp;amp;S:  Introduction to Networks&amp;quot;&quot;/&gt;&lt;property id=&quot;20307&quot; value=&quot;570&quot;/&gt;&lt;/object&gt;&lt;object type=&quot;3&quot; unique_id=&quot;16607&quot;&gt;&lt;property id=&quot;20148&quot; value=&quot;5&quot;/&gt;&lt;property id=&quot;20300&quot; value=&quot;Slide 49 - &amp;quot;CCNA R&amp;amp;S: Routing  and Switching Essentials&amp;quot;&quot;/&gt;&lt;property id=&quot;20307&quot; value=&quot;571&quot;/&gt;&lt;/object&gt;&lt;object type=&quot;3&quot; unique_id=&quot;16608&quot;&gt;&lt;property id=&quot;20148&quot; value=&quot;5&quot;/&gt;&lt;property id=&quot;20300&quot; value=&quot;Slide 50 - &amp;quot;CCNA R&amp;amp;S:  Scaling Networks&amp;quot;&quot;/&gt;&lt;property id=&quot;20307&quot; value=&quot;572&quot;/&gt;&lt;/object&gt;&lt;object type=&quot;3&quot; unique_id=&quot;16609&quot;&gt;&lt;property id=&quot;20148&quot; value=&quot;5&quot;/&gt;&lt;property id=&quot;20300&quot; value=&quot;Slide 51 - &amp;quot;CCNA R&amp;amp;S:  Connecting Networks&amp;quot;&quot;/&gt;&lt;property id=&quot;20307&quot; value=&quot;573&quot;/&gt;&lt;/object&gt;&lt;object type=&quot;3&quot; unique_id=&quot;16610&quot;&gt;&lt;property id=&quot;20148&quot; value=&quot;5&quot;/&gt;&lt;property id=&quot;20300&quot; value=&quot;Slide 52 - &amp;quot;CCNP Routing and Switching Curriculum&amp;quot;&quot;/&gt;&lt;property id=&quot;20307&quot; value=&quot;574&quot;/&gt;&lt;/object&gt;&lt;object type=&quot;3&quot; unique_id=&quot;16611&quot;&gt;&lt;property id=&quot;20148&quot; value=&quot;5&quot;/&gt;&lt;property id=&quot;20300&quot; value=&quot;Slide 53 - &amp;quot;CCNA Security&amp;quot;&quot;/&gt;&lt;property id=&quot;20307&quot; value=&quot;575&quot;/&gt;&lt;/object&gt;&lt;object type=&quot;3&quot; unique_id=&quot;16612&quot;&gt;&lt;property id=&quot;20148&quot; value=&quot;5&quot;/&gt;&lt;property id=&quot;20300&quot; value=&quot;Slide 54 - &amp;quot;NDG Linux&amp;quot;&quot;/&gt;&lt;property id=&quot;20307&quot; value=&quot;576&quot;/&gt;&lt;/object&gt;&lt;object type=&quot;3&quot; unique_id=&quot;16613&quot;&gt;&lt;property id=&quot;20148&quot; value=&quot;5&quot;/&gt;&lt;property id=&quot;20300&quot; value=&quot;Slide 55 - &amp;quot;Collaborate for Impact&amp;quot;&quot;/&gt;&lt;property id=&quot;20307&quot; value=&quot;577&quot;/&gt;&lt;/object&gt;&lt;object type=&quot;3&quot; unique_id=&quot;16614&quot;&gt;&lt;property id=&quot;20148&quot; value=&quot;5&quot;/&gt;&lt;property id=&quot;20300&quot; value=&quot;Slide 56 - &amp;quot;Packet Tracer&amp;quot;&quot;/&gt;&lt;property id=&quot;20307&quot; value=&quot;578&quot;/&gt;&lt;/object&gt;&lt;object type=&quot;3&quot; unique_id=&quot;16615&quot;&gt;&lt;property id=&quot;20148&quot; value=&quot;5&quot;/&gt;&lt;property id=&quot;20300&quot; value=&quot;Slide 57 - &amp;quot;Cisco NetRiders Competition&amp;quot;&quot;/&gt;&lt;property id=&quot;20307&quot; value=&quot;579&quot;/&gt;&lt;/object&gt;&lt;object type=&quot;3&quot; unique_id=&quot;16617&quot;&gt;&lt;property id=&quot;20148&quot; value=&quot;5&quot;/&gt;&lt;property id=&quot;20300&quot; value=&quot;Slide 59&quot;/&gt;&lt;property id=&quot;20307&quot; value=&quot;581&quot;/&gt;&lt;/object&gt;&lt;object type=&quot;3&quot; unique_id=&quot;167421&quot;&gt;&lt;property id=&quot;20148&quot; value=&quot;5&quot;/&gt;&lt;property id=&quot;20300&quot; value=&quot;Slide 28&quot;/&gt;&lt;property id=&quot;20307&quot; value=&quot;582&quot;/&gt;&lt;/object&gt;&lt;object type=&quot;3&quot; unique_id=&quot;171176&quot;&gt;&lt;property id=&quot;20148&quot; value=&quot;5&quot;/&gt;&lt;property id=&quot;20300&quot; value=&quot;Slide 60&quot;/&gt;&lt;property id=&quot;20307&quot; value=&quot;583&quot;/&gt;&lt;/object&gt;&lt;/object&gt;&lt;object type=&quot;8&quot; unique_id=&quot;10210&quot;&gt;&lt;/object&gt;&lt;/object&gt;&lt;/database&gt;"/>
  <p:tag name="SECTOMILLISECCONVERTED"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Blue theme 2016 16x9">
  <a:themeElements>
    <a:clrScheme name="Blue Theme 2016 Colors">
      <a:dk1>
        <a:srgbClr val="58585B"/>
      </a:dk1>
      <a:lt1>
        <a:srgbClr val="FFFFFF"/>
      </a:lt1>
      <a:dk2>
        <a:srgbClr val="58585B"/>
      </a:dk2>
      <a:lt2>
        <a:srgbClr val="049FD9"/>
      </a:lt2>
      <a:accent1>
        <a:srgbClr val="004BAF"/>
      </a:accent1>
      <a:accent2>
        <a:srgbClr val="64BBE3"/>
      </a:accent2>
      <a:accent3>
        <a:srgbClr val="E8EBF1"/>
      </a:accent3>
      <a:accent4>
        <a:srgbClr val="9E9EA2"/>
      </a:accent4>
      <a:accent5>
        <a:srgbClr val="049FD9"/>
      </a:accent5>
      <a:accent6>
        <a:srgbClr val="ABC233"/>
      </a:accent6>
      <a:hlink>
        <a:srgbClr val="049FD9"/>
      </a:hlink>
      <a:folHlink>
        <a:srgbClr val="004B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DC503DE1-91F3-4E06-9D47-79C2309E909B}" vid="{C266BCD2-BF24-49DE-B4C0-2E591CE229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48095</TotalTime>
  <Words>1371</Words>
  <Application>Microsoft Office PowerPoint</Application>
  <PresentationFormat>On-screen Show (16:9)</PresentationFormat>
  <Paragraphs>189</Paragraphs>
  <Slides>11</Slides>
  <Notes>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11</vt:i4>
      </vt:variant>
    </vt:vector>
  </HeadingPairs>
  <TitlesOfParts>
    <vt:vector size="25" baseType="lpstr">
      <vt:lpstr>ＭＳ Ｐゴシック</vt:lpstr>
      <vt:lpstr>Arial</vt:lpstr>
      <vt:lpstr>Arial Narrow</vt:lpstr>
      <vt:lpstr>Arial Rounded MT Bold</vt:lpstr>
      <vt:lpstr>Broadway</vt:lpstr>
      <vt:lpstr>Calibri</vt:lpstr>
      <vt:lpstr>Ciscolight</vt:lpstr>
      <vt:lpstr>CiscoSans</vt:lpstr>
      <vt:lpstr>CiscoSans ExtraLight</vt:lpstr>
      <vt:lpstr>CiscoSans Thin</vt:lpstr>
      <vt:lpstr>Times New Roman</vt:lpstr>
      <vt:lpstr>Default Theme</vt:lpstr>
      <vt:lpstr>1_Default Theme</vt:lpstr>
      <vt:lpstr>Blue theme 2016 16x9</vt:lpstr>
      <vt:lpstr>Introduction to Cybersecurity 2.1 Overview</vt:lpstr>
      <vt:lpstr>Why Cybersecurity?</vt:lpstr>
      <vt:lpstr>The Networking Academy Learning Portfolio </vt:lpstr>
      <vt:lpstr>Introduction  to Cybersecurity</vt:lpstr>
      <vt:lpstr>Course Outline</vt:lpstr>
      <vt:lpstr>Module 1: The Need for Cybersecurity</vt:lpstr>
      <vt:lpstr>Module 2: Attacks, Concepts and Techniques</vt:lpstr>
      <vt:lpstr>Module 3: Protecting Your Data and Privacy</vt:lpstr>
      <vt:lpstr>Module 4: Protecting The Organization</vt:lpstr>
      <vt:lpstr>Module :5 Will Your Future Be in Cybersecurity?</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Pius (spius)</dc:creator>
  <cp:lastModifiedBy>EPSB</cp:lastModifiedBy>
  <cp:revision>547</cp:revision>
  <dcterms:created xsi:type="dcterms:W3CDTF">2016-08-22T22:27:36Z</dcterms:created>
  <dcterms:modified xsi:type="dcterms:W3CDTF">2018-04-21T13:32:47Z</dcterms:modified>
</cp:coreProperties>
</file>